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18"/>
  </p:notesMasterIdLst>
  <p:sldIdLst>
    <p:sldId id="256" r:id="rId2"/>
    <p:sldId id="258" r:id="rId3"/>
    <p:sldId id="257" r:id="rId4"/>
    <p:sldId id="259" r:id="rId5"/>
    <p:sldId id="260" r:id="rId6"/>
    <p:sldId id="261" r:id="rId7"/>
    <p:sldId id="262" r:id="rId8"/>
    <p:sldId id="263" r:id="rId9"/>
    <p:sldId id="264" r:id="rId10"/>
    <p:sldId id="267" r:id="rId11"/>
    <p:sldId id="265" r:id="rId12"/>
    <p:sldId id="266"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808"/>
    <a:srgbClr val="E572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54" autoAdjust="0"/>
    <p:restoredTop sz="94660"/>
  </p:normalViewPr>
  <p:slideViewPr>
    <p:cSldViewPr snapToGrid="0">
      <p:cViewPr varScale="1">
        <p:scale>
          <a:sx n="70" d="100"/>
          <a:sy n="70" d="100"/>
        </p:scale>
        <p:origin x="4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7F7825-1144-4DA7-ACCA-18DDE3BCFA7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B0DFE33-7507-4E56-B8B3-4AC6B8AC5C7D}">
      <dgm:prSet/>
      <dgm:spPr/>
      <dgm:t>
        <a:bodyPr/>
        <a:lstStyle/>
        <a:p>
          <a:r>
            <a:rPr lang="en-US" b="1"/>
            <a:t>Based on these key indices we worked on 5 tools(initiatives): </a:t>
          </a:r>
          <a:endParaRPr lang="en-US"/>
        </a:p>
      </dgm:t>
    </dgm:pt>
    <dgm:pt modelId="{74408D3A-FD08-47A9-B2EB-E0F5BEF87785}" type="parTrans" cxnId="{7AE190A8-C682-40CD-BD90-15BFD949BBC1}">
      <dgm:prSet/>
      <dgm:spPr/>
      <dgm:t>
        <a:bodyPr/>
        <a:lstStyle/>
        <a:p>
          <a:endParaRPr lang="en-US"/>
        </a:p>
      </dgm:t>
    </dgm:pt>
    <dgm:pt modelId="{FD0F2803-2AF8-463C-9ABD-9EA9E8A2C877}" type="sibTrans" cxnId="{7AE190A8-C682-40CD-BD90-15BFD949BBC1}">
      <dgm:prSet/>
      <dgm:spPr/>
      <dgm:t>
        <a:bodyPr/>
        <a:lstStyle/>
        <a:p>
          <a:endParaRPr lang="en-US"/>
        </a:p>
      </dgm:t>
    </dgm:pt>
    <dgm:pt modelId="{487EB16A-B0BD-45D5-AFAF-2562AA8EE8DA}">
      <dgm:prSet custT="1"/>
      <dgm:spPr/>
      <dgm:t>
        <a:bodyPr/>
        <a:lstStyle/>
        <a:p>
          <a:pPr>
            <a:buFont typeface="+mj-lt"/>
            <a:buAutoNum type="arabicPeriod"/>
          </a:pPr>
          <a:r>
            <a:rPr lang="en-US" sz="1800" dirty="0"/>
            <a:t>Glad Bharat </a:t>
          </a:r>
          <a:r>
            <a:rPr lang="en-US" sz="1800" dirty="0" err="1"/>
            <a:t>Paathshala</a:t>
          </a:r>
          <a:r>
            <a:rPr lang="en-US" sz="1800" dirty="0"/>
            <a:t> </a:t>
          </a:r>
        </a:p>
      </dgm:t>
    </dgm:pt>
    <dgm:pt modelId="{CD6B5858-D663-456A-8E6C-053ECED75F3B}" type="parTrans" cxnId="{16B65B62-C24F-4329-AE90-A4EE6F7CB0CC}">
      <dgm:prSet/>
      <dgm:spPr/>
      <dgm:t>
        <a:bodyPr/>
        <a:lstStyle/>
        <a:p>
          <a:endParaRPr lang="en-US"/>
        </a:p>
      </dgm:t>
    </dgm:pt>
    <dgm:pt modelId="{22A8782E-C58C-499B-BD45-D912D9FD2A43}" type="sibTrans" cxnId="{16B65B62-C24F-4329-AE90-A4EE6F7CB0CC}">
      <dgm:prSet/>
      <dgm:spPr/>
      <dgm:t>
        <a:bodyPr/>
        <a:lstStyle/>
        <a:p>
          <a:endParaRPr lang="en-US"/>
        </a:p>
      </dgm:t>
    </dgm:pt>
    <dgm:pt modelId="{41CAD56D-EFD8-4128-8F9C-3B91A09F65F7}">
      <dgm:prSet custT="1"/>
      <dgm:spPr/>
      <dgm:t>
        <a:bodyPr/>
        <a:lstStyle/>
        <a:p>
          <a:pPr>
            <a:buFont typeface="+mj-lt"/>
            <a:buAutoNum type="arabicPeriod"/>
          </a:pPr>
          <a:r>
            <a:rPr lang="en-US" sz="1800" dirty="0"/>
            <a:t>Green Campus </a:t>
          </a:r>
        </a:p>
      </dgm:t>
    </dgm:pt>
    <dgm:pt modelId="{1C869171-3ACB-4C41-85C6-883DCC61AE26}" type="parTrans" cxnId="{C0A44E9D-B9BA-4EAE-89BD-23C6739AE372}">
      <dgm:prSet/>
      <dgm:spPr/>
      <dgm:t>
        <a:bodyPr/>
        <a:lstStyle/>
        <a:p>
          <a:endParaRPr lang="en-US"/>
        </a:p>
      </dgm:t>
    </dgm:pt>
    <dgm:pt modelId="{B4B0E9E8-DF78-4019-AAF6-BEA03526A08D}" type="sibTrans" cxnId="{C0A44E9D-B9BA-4EAE-89BD-23C6739AE372}">
      <dgm:prSet/>
      <dgm:spPr/>
      <dgm:t>
        <a:bodyPr/>
        <a:lstStyle/>
        <a:p>
          <a:endParaRPr lang="en-US"/>
        </a:p>
      </dgm:t>
    </dgm:pt>
    <dgm:pt modelId="{188D853A-B43E-4A32-B2EF-E82F520A82C8}">
      <dgm:prSet custT="1"/>
      <dgm:spPr/>
      <dgm:t>
        <a:bodyPr/>
        <a:lstStyle/>
        <a:p>
          <a:pPr>
            <a:buFont typeface="+mj-lt"/>
            <a:buAutoNum type="arabicPeriod"/>
          </a:pPr>
          <a:r>
            <a:rPr lang="en-US" sz="1800" dirty="0"/>
            <a:t>Flagship Initiative: PAD-ATM </a:t>
          </a:r>
        </a:p>
      </dgm:t>
    </dgm:pt>
    <dgm:pt modelId="{1F13C21A-DFB6-4E0B-B70F-4791C3F7F9B7}" type="parTrans" cxnId="{B17907F1-EEC7-44B8-AAA9-E461E196D10B}">
      <dgm:prSet/>
      <dgm:spPr/>
      <dgm:t>
        <a:bodyPr/>
        <a:lstStyle/>
        <a:p>
          <a:endParaRPr lang="en-US"/>
        </a:p>
      </dgm:t>
    </dgm:pt>
    <dgm:pt modelId="{3E018920-AE27-43A6-ABA0-9A558BF3E1E2}" type="sibTrans" cxnId="{B17907F1-EEC7-44B8-AAA9-E461E196D10B}">
      <dgm:prSet/>
      <dgm:spPr/>
      <dgm:t>
        <a:bodyPr/>
        <a:lstStyle/>
        <a:p>
          <a:endParaRPr lang="en-US"/>
        </a:p>
      </dgm:t>
    </dgm:pt>
    <dgm:pt modelId="{F51931F0-D7C1-4691-A616-8ACB01317C8A}">
      <dgm:prSet custT="1"/>
      <dgm:spPr/>
      <dgm:t>
        <a:bodyPr/>
        <a:lstStyle/>
        <a:p>
          <a:pPr>
            <a:buFont typeface="+mj-lt"/>
            <a:buAutoNum type="arabicPeriod"/>
          </a:pPr>
          <a:r>
            <a:rPr lang="en-US" sz="1800"/>
            <a:t>Skill at School </a:t>
          </a:r>
        </a:p>
      </dgm:t>
    </dgm:pt>
    <dgm:pt modelId="{639D6E53-3528-4CF6-BA2A-0297393A3DCD}" type="parTrans" cxnId="{AF19B986-F172-4746-985B-7066DC800092}">
      <dgm:prSet/>
      <dgm:spPr/>
      <dgm:t>
        <a:bodyPr/>
        <a:lstStyle/>
        <a:p>
          <a:endParaRPr lang="en-US"/>
        </a:p>
      </dgm:t>
    </dgm:pt>
    <dgm:pt modelId="{DD700BA8-997E-44EC-B3E5-F2B93FC3E565}" type="sibTrans" cxnId="{AF19B986-F172-4746-985B-7066DC800092}">
      <dgm:prSet/>
      <dgm:spPr/>
      <dgm:t>
        <a:bodyPr/>
        <a:lstStyle/>
        <a:p>
          <a:endParaRPr lang="en-US"/>
        </a:p>
      </dgm:t>
    </dgm:pt>
    <dgm:pt modelId="{40BEFD92-EE4D-43A1-833E-5141D47083BC}">
      <dgm:prSet custT="1"/>
      <dgm:spPr/>
      <dgm:t>
        <a:bodyPr/>
        <a:lstStyle/>
        <a:p>
          <a:pPr>
            <a:buFont typeface="+mj-lt"/>
            <a:buAutoNum type="arabicPeriod"/>
          </a:pPr>
          <a:r>
            <a:rPr lang="en-US" sz="1800" dirty="0"/>
            <a:t>Main Bhi Samarth Hu </a:t>
          </a:r>
        </a:p>
      </dgm:t>
    </dgm:pt>
    <dgm:pt modelId="{33F96A1D-6245-46A4-AFD2-523C0B4329AC}" type="parTrans" cxnId="{F42307A7-C915-4803-AC55-20BE95CA4F9A}">
      <dgm:prSet/>
      <dgm:spPr/>
      <dgm:t>
        <a:bodyPr/>
        <a:lstStyle/>
        <a:p>
          <a:endParaRPr lang="en-US"/>
        </a:p>
      </dgm:t>
    </dgm:pt>
    <dgm:pt modelId="{3D7F8B2D-6C41-4242-8285-00E1CC9F7630}" type="sibTrans" cxnId="{F42307A7-C915-4803-AC55-20BE95CA4F9A}">
      <dgm:prSet/>
      <dgm:spPr/>
      <dgm:t>
        <a:bodyPr/>
        <a:lstStyle/>
        <a:p>
          <a:endParaRPr lang="en-US"/>
        </a:p>
      </dgm:t>
    </dgm:pt>
    <dgm:pt modelId="{AD008180-2613-4D0A-810F-EC16133E5B2F}">
      <dgm:prSet/>
      <dgm:spPr/>
      <dgm:t>
        <a:bodyPr/>
        <a:lstStyle/>
        <a:p>
          <a:r>
            <a:rPr lang="en-US"/>
            <a:t>Under the four key indices, we worked at seven project locations where we engaged directly with the communities of women, children, and adolescent girls to implement the above five initiatives. </a:t>
          </a:r>
        </a:p>
      </dgm:t>
    </dgm:pt>
    <dgm:pt modelId="{27B98859-CD1D-4A49-8FAD-62E8B337DFF7}" type="parTrans" cxnId="{AC9B6614-1DF9-4E64-98C8-CAC04D8C2862}">
      <dgm:prSet/>
      <dgm:spPr/>
      <dgm:t>
        <a:bodyPr/>
        <a:lstStyle/>
        <a:p>
          <a:endParaRPr lang="en-US"/>
        </a:p>
      </dgm:t>
    </dgm:pt>
    <dgm:pt modelId="{E6DC2AC4-7482-45BE-BB47-3E056B8D928C}" type="sibTrans" cxnId="{AC9B6614-1DF9-4E64-98C8-CAC04D8C2862}">
      <dgm:prSet/>
      <dgm:spPr/>
      <dgm:t>
        <a:bodyPr/>
        <a:lstStyle/>
        <a:p>
          <a:endParaRPr lang="en-US"/>
        </a:p>
      </dgm:t>
    </dgm:pt>
    <dgm:pt modelId="{D333ABC1-2635-4758-A74D-44388D0DBE5F}" type="pres">
      <dgm:prSet presAssocID="{2F7F7825-1144-4DA7-ACCA-18DDE3BCFA76}" presName="linear" presStyleCnt="0">
        <dgm:presLayoutVars>
          <dgm:animLvl val="lvl"/>
          <dgm:resizeHandles val="exact"/>
        </dgm:presLayoutVars>
      </dgm:prSet>
      <dgm:spPr/>
    </dgm:pt>
    <dgm:pt modelId="{48E54AA3-CBD8-49B3-9F0D-BAC2AE5ED18B}" type="pres">
      <dgm:prSet presAssocID="{0B0DFE33-7507-4E56-B8B3-4AC6B8AC5C7D}" presName="parentText" presStyleLbl="node1" presStyleIdx="0" presStyleCnt="2">
        <dgm:presLayoutVars>
          <dgm:chMax val="0"/>
          <dgm:bulletEnabled val="1"/>
        </dgm:presLayoutVars>
      </dgm:prSet>
      <dgm:spPr/>
    </dgm:pt>
    <dgm:pt modelId="{1E109191-4FF3-4961-A2A9-D4CA3C22982E}" type="pres">
      <dgm:prSet presAssocID="{0B0DFE33-7507-4E56-B8B3-4AC6B8AC5C7D}" presName="childText" presStyleLbl="revTx" presStyleIdx="0" presStyleCnt="1">
        <dgm:presLayoutVars>
          <dgm:bulletEnabled val="1"/>
        </dgm:presLayoutVars>
      </dgm:prSet>
      <dgm:spPr/>
    </dgm:pt>
    <dgm:pt modelId="{E91DAAB2-1172-4191-9217-1D12BD28081B}" type="pres">
      <dgm:prSet presAssocID="{AD008180-2613-4D0A-810F-EC16133E5B2F}" presName="parentText" presStyleLbl="node1" presStyleIdx="1" presStyleCnt="2">
        <dgm:presLayoutVars>
          <dgm:chMax val="0"/>
          <dgm:bulletEnabled val="1"/>
        </dgm:presLayoutVars>
      </dgm:prSet>
      <dgm:spPr/>
    </dgm:pt>
  </dgm:ptLst>
  <dgm:cxnLst>
    <dgm:cxn modelId="{AC9B6614-1DF9-4E64-98C8-CAC04D8C2862}" srcId="{2F7F7825-1144-4DA7-ACCA-18DDE3BCFA76}" destId="{AD008180-2613-4D0A-810F-EC16133E5B2F}" srcOrd="1" destOrd="0" parTransId="{27B98859-CD1D-4A49-8FAD-62E8B337DFF7}" sibTransId="{E6DC2AC4-7482-45BE-BB47-3E056B8D928C}"/>
    <dgm:cxn modelId="{8C166A1D-483A-445A-9736-1EFF350CF72D}" type="presOf" srcId="{0B0DFE33-7507-4E56-B8B3-4AC6B8AC5C7D}" destId="{48E54AA3-CBD8-49B3-9F0D-BAC2AE5ED18B}" srcOrd="0" destOrd="0" presId="urn:microsoft.com/office/officeart/2005/8/layout/vList2"/>
    <dgm:cxn modelId="{32CF4E41-90A1-4E6A-A925-CD99FB5D36C1}" type="presOf" srcId="{AD008180-2613-4D0A-810F-EC16133E5B2F}" destId="{E91DAAB2-1172-4191-9217-1D12BD28081B}" srcOrd="0" destOrd="0" presId="urn:microsoft.com/office/officeart/2005/8/layout/vList2"/>
    <dgm:cxn modelId="{16B65B62-C24F-4329-AE90-A4EE6F7CB0CC}" srcId="{0B0DFE33-7507-4E56-B8B3-4AC6B8AC5C7D}" destId="{487EB16A-B0BD-45D5-AFAF-2562AA8EE8DA}" srcOrd="0" destOrd="0" parTransId="{CD6B5858-D663-456A-8E6C-053ECED75F3B}" sibTransId="{22A8782E-C58C-499B-BD45-D912D9FD2A43}"/>
    <dgm:cxn modelId="{FC7FF185-5397-4345-B164-D67AD5CFB347}" type="presOf" srcId="{41CAD56D-EFD8-4128-8F9C-3B91A09F65F7}" destId="{1E109191-4FF3-4961-A2A9-D4CA3C22982E}" srcOrd="0" destOrd="1" presId="urn:microsoft.com/office/officeart/2005/8/layout/vList2"/>
    <dgm:cxn modelId="{AF19B986-F172-4746-985B-7066DC800092}" srcId="{0B0DFE33-7507-4E56-B8B3-4AC6B8AC5C7D}" destId="{F51931F0-D7C1-4691-A616-8ACB01317C8A}" srcOrd="3" destOrd="0" parTransId="{639D6E53-3528-4CF6-BA2A-0297393A3DCD}" sibTransId="{DD700BA8-997E-44EC-B3E5-F2B93FC3E565}"/>
    <dgm:cxn modelId="{F83C7E8B-21B6-4F25-B20F-BD38B8EED223}" type="presOf" srcId="{2F7F7825-1144-4DA7-ACCA-18DDE3BCFA76}" destId="{D333ABC1-2635-4758-A74D-44388D0DBE5F}" srcOrd="0" destOrd="0" presId="urn:microsoft.com/office/officeart/2005/8/layout/vList2"/>
    <dgm:cxn modelId="{C0A44E9D-B9BA-4EAE-89BD-23C6739AE372}" srcId="{0B0DFE33-7507-4E56-B8B3-4AC6B8AC5C7D}" destId="{41CAD56D-EFD8-4128-8F9C-3B91A09F65F7}" srcOrd="1" destOrd="0" parTransId="{1C869171-3ACB-4C41-85C6-883DCC61AE26}" sibTransId="{B4B0E9E8-DF78-4019-AAF6-BEA03526A08D}"/>
    <dgm:cxn modelId="{2051EE9E-7CFD-48F6-997D-824167AD8549}" type="presOf" srcId="{F51931F0-D7C1-4691-A616-8ACB01317C8A}" destId="{1E109191-4FF3-4961-A2A9-D4CA3C22982E}" srcOrd="0" destOrd="3" presId="urn:microsoft.com/office/officeart/2005/8/layout/vList2"/>
    <dgm:cxn modelId="{F42307A7-C915-4803-AC55-20BE95CA4F9A}" srcId="{0B0DFE33-7507-4E56-B8B3-4AC6B8AC5C7D}" destId="{40BEFD92-EE4D-43A1-833E-5141D47083BC}" srcOrd="4" destOrd="0" parTransId="{33F96A1D-6245-46A4-AFD2-523C0B4329AC}" sibTransId="{3D7F8B2D-6C41-4242-8285-00E1CC9F7630}"/>
    <dgm:cxn modelId="{7AE190A8-C682-40CD-BD90-15BFD949BBC1}" srcId="{2F7F7825-1144-4DA7-ACCA-18DDE3BCFA76}" destId="{0B0DFE33-7507-4E56-B8B3-4AC6B8AC5C7D}" srcOrd="0" destOrd="0" parTransId="{74408D3A-FD08-47A9-B2EB-E0F5BEF87785}" sibTransId="{FD0F2803-2AF8-463C-9ABD-9EA9E8A2C877}"/>
    <dgm:cxn modelId="{D4F61DB4-7E37-4977-BFCA-1AE00FA7296B}" type="presOf" srcId="{40BEFD92-EE4D-43A1-833E-5141D47083BC}" destId="{1E109191-4FF3-4961-A2A9-D4CA3C22982E}" srcOrd="0" destOrd="4" presId="urn:microsoft.com/office/officeart/2005/8/layout/vList2"/>
    <dgm:cxn modelId="{3C72B9E2-E55B-47AF-9882-D7EA05B05E08}" type="presOf" srcId="{188D853A-B43E-4A32-B2EF-E82F520A82C8}" destId="{1E109191-4FF3-4961-A2A9-D4CA3C22982E}" srcOrd="0" destOrd="2" presId="urn:microsoft.com/office/officeart/2005/8/layout/vList2"/>
    <dgm:cxn modelId="{B17907F1-EEC7-44B8-AAA9-E461E196D10B}" srcId="{0B0DFE33-7507-4E56-B8B3-4AC6B8AC5C7D}" destId="{188D853A-B43E-4A32-B2EF-E82F520A82C8}" srcOrd="2" destOrd="0" parTransId="{1F13C21A-DFB6-4E0B-B70F-4791C3F7F9B7}" sibTransId="{3E018920-AE27-43A6-ABA0-9A558BF3E1E2}"/>
    <dgm:cxn modelId="{915384FE-4FE4-4CCC-8B3A-FFB47899D78C}" type="presOf" srcId="{487EB16A-B0BD-45D5-AFAF-2562AA8EE8DA}" destId="{1E109191-4FF3-4961-A2A9-D4CA3C22982E}" srcOrd="0" destOrd="0" presId="urn:microsoft.com/office/officeart/2005/8/layout/vList2"/>
    <dgm:cxn modelId="{FF959E59-5F37-4D69-855B-5EEF241C7F7B}" type="presParOf" srcId="{D333ABC1-2635-4758-A74D-44388D0DBE5F}" destId="{48E54AA3-CBD8-49B3-9F0D-BAC2AE5ED18B}" srcOrd="0" destOrd="0" presId="urn:microsoft.com/office/officeart/2005/8/layout/vList2"/>
    <dgm:cxn modelId="{3325C617-0920-4C1E-9C81-5B4147DE9B47}" type="presParOf" srcId="{D333ABC1-2635-4758-A74D-44388D0DBE5F}" destId="{1E109191-4FF3-4961-A2A9-D4CA3C22982E}" srcOrd="1" destOrd="0" presId="urn:microsoft.com/office/officeart/2005/8/layout/vList2"/>
    <dgm:cxn modelId="{D7FBAB3A-E054-4A5D-9E2C-3C57ADA409F5}" type="presParOf" srcId="{D333ABC1-2635-4758-A74D-44388D0DBE5F}" destId="{E91DAAB2-1172-4191-9217-1D12BD28081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54AA3-CBD8-49B3-9F0D-BAC2AE5ED18B}">
      <dsp:nvSpPr>
        <dsp:cNvPr id="0" name=""/>
        <dsp:cNvSpPr/>
      </dsp:nvSpPr>
      <dsp:spPr>
        <a:xfrm>
          <a:off x="0" y="7065"/>
          <a:ext cx="6884469" cy="14880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Based on these key indices we worked on 5 tools(initiatives): </a:t>
          </a:r>
          <a:endParaRPr lang="en-US" sz="2100" kern="1200"/>
        </a:p>
      </dsp:txBody>
      <dsp:txXfrm>
        <a:off x="72639" y="79704"/>
        <a:ext cx="6739191" cy="1342742"/>
      </dsp:txXfrm>
    </dsp:sp>
    <dsp:sp modelId="{1E109191-4FF3-4961-A2A9-D4CA3C22982E}">
      <dsp:nvSpPr>
        <dsp:cNvPr id="0" name=""/>
        <dsp:cNvSpPr/>
      </dsp:nvSpPr>
      <dsp:spPr>
        <a:xfrm>
          <a:off x="0" y="1495086"/>
          <a:ext cx="6884469" cy="156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582" tIns="22860" rIns="128016" bIns="22860" numCol="1" spcCol="1270" anchor="t" anchorCtr="0">
          <a:noAutofit/>
        </a:bodyPr>
        <a:lstStyle/>
        <a:p>
          <a:pPr marL="171450" lvl="1" indent="-171450" algn="l" defTabSz="800100">
            <a:lnSpc>
              <a:spcPct val="90000"/>
            </a:lnSpc>
            <a:spcBef>
              <a:spcPct val="0"/>
            </a:spcBef>
            <a:spcAft>
              <a:spcPct val="20000"/>
            </a:spcAft>
            <a:buFont typeface="+mj-lt"/>
            <a:buAutoNum type="arabicPeriod"/>
          </a:pPr>
          <a:r>
            <a:rPr lang="en-US" sz="1800" kern="1200" dirty="0"/>
            <a:t>Glad Bharat </a:t>
          </a:r>
          <a:r>
            <a:rPr lang="en-US" sz="1800" kern="1200" dirty="0" err="1"/>
            <a:t>Paathshala</a:t>
          </a:r>
          <a:r>
            <a:rPr lang="en-US" sz="1800" kern="1200" dirty="0"/>
            <a:t> </a:t>
          </a:r>
        </a:p>
        <a:p>
          <a:pPr marL="171450" lvl="1" indent="-171450" algn="l" defTabSz="800100">
            <a:lnSpc>
              <a:spcPct val="90000"/>
            </a:lnSpc>
            <a:spcBef>
              <a:spcPct val="0"/>
            </a:spcBef>
            <a:spcAft>
              <a:spcPct val="20000"/>
            </a:spcAft>
            <a:buFont typeface="+mj-lt"/>
            <a:buAutoNum type="arabicPeriod"/>
          </a:pPr>
          <a:r>
            <a:rPr lang="en-US" sz="1800" kern="1200" dirty="0"/>
            <a:t>Green Campus </a:t>
          </a:r>
        </a:p>
        <a:p>
          <a:pPr marL="171450" lvl="1" indent="-171450" algn="l" defTabSz="800100">
            <a:lnSpc>
              <a:spcPct val="90000"/>
            </a:lnSpc>
            <a:spcBef>
              <a:spcPct val="0"/>
            </a:spcBef>
            <a:spcAft>
              <a:spcPct val="20000"/>
            </a:spcAft>
            <a:buFont typeface="+mj-lt"/>
            <a:buAutoNum type="arabicPeriod"/>
          </a:pPr>
          <a:r>
            <a:rPr lang="en-US" sz="1800" kern="1200" dirty="0"/>
            <a:t>Flagship Initiative: PAD-ATM </a:t>
          </a:r>
        </a:p>
        <a:p>
          <a:pPr marL="171450" lvl="1" indent="-171450" algn="l" defTabSz="800100">
            <a:lnSpc>
              <a:spcPct val="90000"/>
            </a:lnSpc>
            <a:spcBef>
              <a:spcPct val="0"/>
            </a:spcBef>
            <a:spcAft>
              <a:spcPct val="20000"/>
            </a:spcAft>
            <a:buFont typeface="+mj-lt"/>
            <a:buAutoNum type="arabicPeriod"/>
          </a:pPr>
          <a:r>
            <a:rPr lang="en-US" sz="1800" kern="1200"/>
            <a:t>Skill at School </a:t>
          </a:r>
        </a:p>
        <a:p>
          <a:pPr marL="171450" lvl="1" indent="-171450" algn="l" defTabSz="800100">
            <a:lnSpc>
              <a:spcPct val="90000"/>
            </a:lnSpc>
            <a:spcBef>
              <a:spcPct val="0"/>
            </a:spcBef>
            <a:spcAft>
              <a:spcPct val="20000"/>
            </a:spcAft>
            <a:buFont typeface="+mj-lt"/>
            <a:buAutoNum type="arabicPeriod"/>
          </a:pPr>
          <a:r>
            <a:rPr lang="en-US" sz="1800" kern="1200" dirty="0"/>
            <a:t>Main Bhi Samarth Hu </a:t>
          </a:r>
        </a:p>
      </dsp:txBody>
      <dsp:txXfrm>
        <a:off x="0" y="1495086"/>
        <a:ext cx="6884469" cy="1564920"/>
      </dsp:txXfrm>
    </dsp:sp>
    <dsp:sp modelId="{E91DAAB2-1172-4191-9217-1D12BD28081B}">
      <dsp:nvSpPr>
        <dsp:cNvPr id="0" name=""/>
        <dsp:cNvSpPr/>
      </dsp:nvSpPr>
      <dsp:spPr>
        <a:xfrm>
          <a:off x="0" y="3060006"/>
          <a:ext cx="6884469" cy="14880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Under the four key indices, we worked at seven project locations where we engaged directly with the communities of women, children, and adolescent girls to implement the above five initiatives. </a:t>
          </a:r>
        </a:p>
      </dsp:txBody>
      <dsp:txXfrm>
        <a:off x="72639" y="3132645"/>
        <a:ext cx="6739191" cy="134274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9F3DE-18E7-4A96-A4C1-75EF5E8F844C}" type="datetimeFigureOut">
              <a:rPr lang="en-IN" smtClean="0"/>
              <a:t>02-10-2023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3D2E4-2C58-43CA-BD16-792ACBA9D5D5}" type="slidenum">
              <a:rPr lang="en-IN" smtClean="0"/>
              <a:t>‹#›</a:t>
            </a:fld>
            <a:endParaRPr lang="en-IN"/>
          </a:p>
        </p:txBody>
      </p:sp>
    </p:spTree>
    <p:extLst>
      <p:ext uri="{BB962C8B-B14F-4D97-AF65-F5344CB8AC3E}">
        <p14:creationId xmlns:p14="http://schemas.microsoft.com/office/powerpoint/2010/main" val="1982212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B0818F-BAEE-4C88-8BE4-42C996E1D13C}" type="datetimeFigureOut">
              <a:rPr lang="en-IN" smtClean="0"/>
              <a:t>01-10-2023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4E60BC-7349-4EE3-972E-BA839276BA0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707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B0818F-BAEE-4C88-8BE4-42C996E1D13C}" type="datetimeFigureOut">
              <a:rPr lang="en-IN" smtClean="0"/>
              <a:t>01-10-2023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4E60BC-7349-4EE3-972E-BA839276BA09}" type="slidenum">
              <a:rPr lang="en-IN" smtClean="0"/>
              <a:t>‹#›</a:t>
            </a:fld>
            <a:endParaRPr lang="en-IN"/>
          </a:p>
        </p:txBody>
      </p:sp>
    </p:spTree>
    <p:extLst>
      <p:ext uri="{BB962C8B-B14F-4D97-AF65-F5344CB8AC3E}">
        <p14:creationId xmlns:p14="http://schemas.microsoft.com/office/powerpoint/2010/main" val="3261723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B0818F-BAEE-4C88-8BE4-42C996E1D13C}" type="datetimeFigureOut">
              <a:rPr lang="en-IN" smtClean="0"/>
              <a:t>01-10-2023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4E60BC-7349-4EE3-972E-BA839276BA09}" type="slidenum">
              <a:rPr lang="en-IN" smtClean="0"/>
              <a:t>‹#›</a:t>
            </a:fld>
            <a:endParaRPr lang="en-IN"/>
          </a:p>
        </p:txBody>
      </p:sp>
    </p:spTree>
    <p:extLst>
      <p:ext uri="{BB962C8B-B14F-4D97-AF65-F5344CB8AC3E}">
        <p14:creationId xmlns:p14="http://schemas.microsoft.com/office/powerpoint/2010/main" val="236030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B0818F-BAEE-4C88-8BE4-42C996E1D13C}" type="datetimeFigureOut">
              <a:rPr lang="en-IN" smtClean="0"/>
              <a:t>01-10-2023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4E60BC-7349-4EE3-972E-BA839276BA09}" type="slidenum">
              <a:rPr lang="en-IN" smtClean="0"/>
              <a:t>‹#›</a:t>
            </a:fld>
            <a:endParaRPr lang="en-IN"/>
          </a:p>
        </p:txBody>
      </p:sp>
    </p:spTree>
    <p:extLst>
      <p:ext uri="{BB962C8B-B14F-4D97-AF65-F5344CB8AC3E}">
        <p14:creationId xmlns:p14="http://schemas.microsoft.com/office/powerpoint/2010/main" val="407482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B0818F-BAEE-4C88-8BE4-42C996E1D13C}" type="datetimeFigureOut">
              <a:rPr lang="en-IN" smtClean="0"/>
              <a:t>01-10-2023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4E60BC-7349-4EE3-972E-BA839276BA0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428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B0818F-BAEE-4C88-8BE4-42C996E1D13C}" type="datetimeFigureOut">
              <a:rPr lang="en-IN" smtClean="0"/>
              <a:t>01-10-2023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4E60BC-7349-4EE3-972E-BA839276BA09}" type="slidenum">
              <a:rPr lang="en-IN" smtClean="0"/>
              <a:t>‹#›</a:t>
            </a:fld>
            <a:endParaRPr lang="en-IN"/>
          </a:p>
        </p:txBody>
      </p:sp>
    </p:spTree>
    <p:extLst>
      <p:ext uri="{BB962C8B-B14F-4D97-AF65-F5344CB8AC3E}">
        <p14:creationId xmlns:p14="http://schemas.microsoft.com/office/powerpoint/2010/main" val="3939577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B0818F-BAEE-4C88-8BE4-42C996E1D13C}" type="datetimeFigureOut">
              <a:rPr lang="en-IN" smtClean="0"/>
              <a:t>01-10-2023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E4E60BC-7349-4EE3-972E-BA839276BA09}" type="slidenum">
              <a:rPr lang="en-IN" smtClean="0"/>
              <a:t>‹#›</a:t>
            </a:fld>
            <a:endParaRPr lang="en-IN"/>
          </a:p>
        </p:txBody>
      </p:sp>
    </p:spTree>
    <p:extLst>
      <p:ext uri="{BB962C8B-B14F-4D97-AF65-F5344CB8AC3E}">
        <p14:creationId xmlns:p14="http://schemas.microsoft.com/office/powerpoint/2010/main" val="1965491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B0818F-BAEE-4C88-8BE4-42C996E1D13C}" type="datetimeFigureOut">
              <a:rPr lang="en-IN" smtClean="0"/>
              <a:t>01-10-2023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4E60BC-7349-4EE3-972E-BA839276BA09}" type="slidenum">
              <a:rPr lang="en-IN" smtClean="0"/>
              <a:t>‹#›</a:t>
            </a:fld>
            <a:endParaRPr lang="en-IN"/>
          </a:p>
        </p:txBody>
      </p:sp>
    </p:spTree>
    <p:extLst>
      <p:ext uri="{BB962C8B-B14F-4D97-AF65-F5344CB8AC3E}">
        <p14:creationId xmlns:p14="http://schemas.microsoft.com/office/powerpoint/2010/main" val="1730784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EB0818F-BAEE-4C88-8BE4-42C996E1D13C}" type="datetimeFigureOut">
              <a:rPr lang="en-IN" smtClean="0"/>
              <a:t>01-10-2023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8E4E60BC-7349-4EE3-972E-BA839276BA09}" type="slidenum">
              <a:rPr lang="en-IN" smtClean="0"/>
              <a:t>‹#›</a:t>
            </a:fld>
            <a:endParaRPr lang="en-IN"/>
          </a:p>
        </p:txBody>
      </p:sp>
    </p:spTree>
    <p:extLst>
      <p:ext uri="{BB962C8B-B14F-4D97-AF65-F5344CB8AC3E}">
        <p14:creationId xmlns:p14="http://schemas.microsoft.com/office/powerpoint/2010/main" val="2621404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EB0818F-BAEE-4C88-8BE4-42C996E1D13C}" type="datetimeFigureOut">
              <a:rPr lang="en-IN" smtClean="0"/>
              <a:t>01-10-2023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E4E60BC-7349-4EE3-972E-BA839276BA09}" type="slidenum">
              <a:rPr lang="en-IN" smtClean="0"/>
              <a:t>‹#›</a:t>
            </a:fld>
            <a:endParaRPr lang="en-IN"/>
          </a:p>
        </p:txBody>
      </p:sp>
    </p:spTree>
    <p:extLst>
      <p:ext uri="{BB962C8B-B14F-4D97-AF65-F5344CB8AC3E}">
        <p14:creationId xmlns:p14="http://schemas.microsoft.com/office/powerpoint/2010/main" val="325891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B0818F-BAEE-4C88-8BE4-42C996E1D13C}" type="datetimeFigureOut">
              <a:rPr lang="en-IN" smtClean="0"/>
              <a:t>01-10-2023</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4E60BC-7349-4EE3-972E-BA839276BA09}" type="slidenum">
              <a:rPr lang="en-IN" smtClean="0"/>
              <a:t>‹#›</a:t>
            </a:fld>
            <a:endParaRPr lang="en-IN"/>
          </a:p>
        </p:txBody>
      </p:sp>
    </p:spTree>
    <p:extLst>
      <p:ext uri="{BB962C8B-B14F-4D97-AF65-F5344CB8AC3E}">
        <p14:creationId xmlns:p14="http://schemas.microsoft.com/office/powerpoint/2010/main" val="2873284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EB0818F-BAEE-4C88-8BE4-42C996E1D13C}" type="datetimeFigureOut">
              <a:rPr lang="en-IN" smtClean="0"/>
              <a:t>01-10-2023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E4E60BC-7349-4EE3-972E-BA839276BA09}"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383164"/>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8.jpeg"/><Relationship Id="rId7" Type="http://schemas.openxmlformats.org/officeDocument/2006/relationships/image" Target="../media/image20.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3.jpeg"/><Relationship Id="rId4" Type="http://schemas.openxmlformats.org/officeDocument/2006/relationships/image" Target="../media/image29.jpg"/><Relationship Id="rId9"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8.jpg"/><Relationship Id="rId5" Type="http://schemas.openxmlformats.org/officeDocument/2006/relationships/image" Target="../media/image37.jpeg"/><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42.jpeg"/></Relationships>
</file>

<file path=ppt/slides/_rels/slide1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1.sv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F3AB30-A1E8-729E-E432-DFE65F9AF2C8}"/>
              </a:ext>
            </a:extLst>
          </p:cNvPr>
          <p:cNvSpPr txBox="1"/>
          <p:nvPr/>
        </p:nvSpPr>
        <p:spPr>
          <a:xfrm>
            <a:off x="2806553" y="5173070"/>
            <a:ext cx="4419171" cy="728962"/>
          </a:xfrm>
          <a:prstGeom prst="rect">
            <a:avLst/>
          </a:prstGeom>
        </p:spPr>
        <p:txBody>
          <a:bodyPr vert="horz" lIns="91440" tIns="45720" rIns="91440" bIns="45720" rtlCol="0" anchor="ctr">
            <a:normAutofit/>
          </a:bodyPr>
          <a:lstStyle/>
          <a:p>
            <a:pPr lvl="1">
              <a:spcBef>
                <a:spcPct val="20000"/>
              </a:spcBef>
              <a:spcAft>
                <a:spcPts val="600"/>
              </a:spcAft>
              <a:buClr>
                <a:schemeClr val="tx1"/>
              </a:buClr>
              <a:buSzPct val="80000"/>
              <a:buFont typeface="Wingdings 3" panose="05040102010807070707" pitchFamily="18" charset="2"/>
              <a:buChar char=""/>
            </a:pPr>
            <a:r>
              <a:rPr lang="en-US" b="1" dirty="0">
                <a:solidFill>
                  <a:schemeClr val="bg2">
                    <a:lumMod val="75000"/>
                  </a:schemeClr>
                </a:solidFill>
              </a:rPr>
              <a:t>PRESENTED BY: SUBHAM RAJ</a:t>
            </a:r>
          </a:p>
        </p:txBody>
      </p:sp>
      <p:sp>
        <p:nvSpPr>
          <p:cNvPr id="4" name="TextBox 3">
            <a:extLst>
              <a:ext uri="{FF2B5EF4-FFF2-40B4-BE49-F238E27FC236}">
                <a16:creationId xmlns:a16="http://schemas.microsoft.com/office/drawing/2014/main" id="{0C2BFF1D-1D41-5692-8457-EADEBFC5242A}"/>
              </a:ext>
            </a:extLst>
          </p:cNvPr>
          <p:cNvSpPr txBox="1"/>
          <p:nvPr/>
        </p:nvSpPr>
        <p:spPr>
          <a:xfrm>
            <a:off x="943639" y="1043928"/>
            <a:ext cx="5304759" cy="4154984"/>
          </a:xfrm>
          <a:prstGeom prst="rect">
            <a:avLst/>
          </a:prstGeom>
          <a:noFill/>
        </p:spPr>
        <p:txBody>
          <a:bodyPr wrap="square" rtlCol="0">
            <a:spAutoFit/>
          </a:bodyPr>
          <a:lstStyle/>
          <a:p>
            <a:pPr defTabSz="324612">
              <a:spcAft>
                <a:spcPts val="600"/>
              </a:spcAft>
            </a:pPr>
            <a:r>
              <a:rPr lang="en-IN" sz="6600" b="1" kern="1200" dirty="0">
                <a:solidFill>
                  <a:srgbClr val="002060"/>
                </a:solidFill>
                <a:latin typeface="Eras Bold ITC" panose="020B0907030504020204" pitchFamily="34" charset="0"/>
                <a:ea typeface="+mn-ea"/>
                <a:cs typeface="+mn-cs"/>
              </a:rPr>
              <a:t>BUILDING A SELF-RELIANT SOCIETY</a:t>
            </a:r>
            <a:endParaRPr lang="en-IN" sz="6600" b="1" dirty="0">
              <a:solidFill>
                <a:srgbClr val="002060"/>
              </a:solidFill>
              <a:latin typeface="Eras Bold ITC" panose="020B0907030504020204" pitchFamily="34" charset="0"/>
            </a:endParaRPr>
          </a:p>
        </p:txBody>
      </p:sp>
      <p:sp>
        <p:nvSpPr>
          <p:cNvPr id="5" name="TextBox 4">
            <a:extLst>
              <a:ext uri="{FF2B5EF4-FFF2-40B4-BE49-F238E27FC236}">
                <a16:creationId xmlns:a16="http://schemas.microsoft.com/office/drawing/2014/main" id="{6AAE0ECC-8AC6-B3CC-C622-F138F688A0DF}"/>
              </a:ext>
            </a:extLst>
          </p:cNvPr>
          <p:cNvSpPr txBox="1"/>
          <p:nvPr/>
        </p:nvSpPr>
        <p:spPr>
          <a:xfrm flipH="1">
            <a:off x="943639" y="756931"/>
            <a:ext cx="4247422" cy="398251"/>
          </a:xfrm>
          <a:prstGeom prst="rect">
            <a:avLst/>
          </a:prstGeom>
          <a:noFill/>
        </p:spPr>
        <p:txBody>
          <a:bodyPr wrap="square" rtlCol="0">
            <a:spAutoFit/>
          </a:bodyPr>
          <a:lstStyle/>
          <a:p>
            <a:pPr defTabSz="324612">
              <a:spcAft>
                <a:spcPts val="600"/>
              </a:spcAft>
            </a:pPr>
            <a:r>
              <a:rPr lang="en-IN" sz="1988" b="1" u="sng" kern="1200" dirty="0">
                <a:solidFill>
                  <a:srgbClr val="E5721B"/>
                </a:solidFill>
                <a:latin typeface="+mn-lt"/>
                <a:ea typeface="+mn-ea"/>
                <a:cs typeface="+mn-cs"/>
              </a:rPr>
              <a:t>Community Development Project</a:t>
            </a:r>
            <a:endParaRPr lang="en-IN" sz="2800" b="1" u="sng" dirty="0">
              <a:solidFill>
                <a:srgbClr val="E5721B"/>
              </a:solidFill>
            </a:endParaRPr>
          </a:p>
        </p:txBody>
      </p:sp>
      <p:pic>
        <p:nvPicPr>
          <p:cNvPr id="8" name="Picture 7" descr="A hands holding a heart shaped picture of a city&#10;&#10;Description automatically generated">
            <a:extLst>
              <a:ext uri="{FF2B5EF4-FFF2-40B4-BE49-F238E27FC236}">
                <a16:creationId xmlns:a16="http://schemas.microsoft.com/office/drawing/2014/main" id="{5CDDECE4-562F-AC9B-A0D4-168764057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0902" y="1298966"/>
            <a:ext cx="5152363" cy="4480560"/>
          </a:xfrm>
          <a:prstGeom prst="rect">
            <a:avLst/>
          </a:prstGeom>
          <a:solidFill>
            <a:schemeClr val="accent6">
              <a:lumMod val="40000"/>
              <a:lumOff val="60000"/>
              <a:alpha val="0"/>
            </a:schemeClr>
          </a:solidFill>
        </p:spPr>
      </p:pic>
      <p:sp>
        <p:nvSpPr>
          <p:cNvPr id="9" name="TextBox 8">
            <a:extLst>
              <a:ext uri="{FF2B5EF4-FFF2-40B4-BE49-F238E27FC236}">
                <a16:creationId xmlns:a16="http://schemas.microsoft.com/office/drawing/2014/main" id="{CAE47FEA-376E-7BBA-63A9-16039DD7333C}"/>
              </a:ext>
            </a:extLst>
          </p:cNvPr>
          <p:cNvSpPr txBox="1"/>
          <p:nvPr/>
        </p:nvSpPr>
        <p:spPr>
          <a:xfrm flipH="1">
            <a:off x="3429000" y="5629406"/>
            <a:ext cx="1932104" cy="369332"/>
          </a:xfrm>
          <a:prstGeom prst="rect">
            <a:avLst/>
          </a:prstGeom>
          <a:noFill/>
        </p:spPr>
        <p:txBody>
          <a:bodyPr wrap="square" rtlCol="0">
            <a:spAutoFit/>
          </a:bodyPr>
          <a:lstStyle/>
          <a:p>
            <a:r>
              <a:rPr lang="en-IN" b="1" dirty="0">
                <a:solidFill>
                  <a:schemeClr val="bg2">
                    <a:lumMod val="50000"/>
                  </a:schemeClr>
                </a:solidFill>
              </a:rPr>
              <a:t>DATE: 02OCT2023</a:t>
            </a:r>
          </a:p>
        </p:txBody>
      </p:sp>
      <p:sp>
        <p:nvSpPr>
          <p:cNvPr id="10" name="TextBox 9">
            <a:extLst>
              <a:ext uri="{FF2B5EF4-FFF2-40B4-BE49-F238E27FC236}">
                <a16:creationId xmlns:a16="http://schemas.microsoft.com/office/drawing/2014/main" id="{712FDEF1-309A-8F3E-9404-77D834CEBCD9}"/>
              </a:ext>
            </a:extLst>
          </p:cNvPr>
          <p:cNvSpPr txBox="1"/>
          <p:nvPr/>
        </p:nvSpPr>
        <p:spPr>
          <a:xfrm>
            <a:off x="3429000" y="5916403"/>
            <a:ext cx="1737360" cy="369332"/>
          </a:xfrm>
          <a:prstGeom prst="rect">
            <a:avLst/>
          </a:prstGeom>
          <a:noFill/>
        </p:spPr>
        <p:txBody>
          <a:bodyPr wrap="square" rtlCol="0">
            <a:spAutoFit/>
          </a:bodyPr>
          <a:lstStyle/>
          <a:p>
            <a:r>
              <a:rPr lang="en-IN" b="1" dirty="0">
                <a:solidFill>
                  <a:schemeClr val="bg2">
                    <a:lumMod val="25000"/>
                  </a:schemeClr>
                </a:solidFill>
              </a:rPr>
              <a:t>REG.: 12203310</a:t>
            </a:r>
          </a:p>
        </p:txBody>
      </p:sp>
    </p:spTree>
    <p:extLst>
      <p:ext uri="{BB962C8B-B14F-4D97-AF65-F5344CB8AC3E}">
        <p14:creationId xmlns:p14="http://schemas.microsoft.com/office/powerpoint/2010/main" val="418428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627614-0421-44C9-BA45-98C62DB30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4" name="Rectangle 13">
            <a:extLst>
              <a:ext uri="{FF2B5EF4-FFF2-40B4-BE49-F238E27FC236}">
                <a16:creationId xmlns:a16="http://schemas.microsoft.com/office/drawing/2014/main" id="{A95CF63B-42D2-437D-AF2A-6C97E4CAD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6" name="Straight Connector 15">
            <a:extLst>
              <a:ext uri="{FF2B5EF4-FFF2-40B4-BE49-F238E27FC236}">
                <a16:creationId xmlns:a16="http://schemas.microsoft.com/office/drawing/2014/main" id="{42D988CC-1BCA-4015-B859-258C2B796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DF1705A9-C729-4BAE-A0A9-BAC44BE19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1"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580EDAA-6647-44DA-903E-7089932FBA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 name="TextBox 2">
            <a:extLst>
              <a:ext uri="{FF2B5EF4-FFF2-40B4-BE49-F238E27FC236}">
                <a16:creationId xmlns:a16="http://schemas.microsoft.com/office/drawing/2014/main" id="{73E90795-2BFA-04B7-5360-DF221A027ED2}"/>
              </a:ext>
            </a:extLst>
          </p:cNvPr>
          <p:cNvSpPr txBox="1"/>
          <p:nvPr/>
        </p:nvSpPr>
        <p:spPr>
          <a:xfrm>
            <a:off x="348056" y="402622"/>
            <a:ext cx="3659246" cy="1282922"/>
          </a:xfrm>
          <a:prstGeom prst="rect">
            <a:avLst/>
          </a:prstGeom>
        </p:spPr>
        <p:txBody>
          <a:bodyPr vert="horz" lIns="91440" tIns="45720" rIns="91440" bIns="45720" rtlCol="0" anchor="b">
            <a:normAutofit/>
          </a:bodyPr>
          <a:lstStyle/>
          <a:p>
            <a:pPr marL="342900" lvl="0" indent="-342900" defTabSz="914400">
              <a:lnSpc>
                <a:spcPct val="85000"/>
              </a:lnSpc>
              <a:spcBef>
                <a:spcPct val="0"/>
              </a:spcBef>
              <a:spcAft>
                <a:spcPts val="600"/>
              </a:spcAft>
              <a:buSzPts val="1800"/>
            </a:pPr>
            <a:r>
              <a:rPr lang="en-US" sz="4400" b="1" spc="-50" dirty="0">
                <a:solidFill>
                  <a:srgbClr val="FFFFFF"/>
                </a:solidFill>
                <a:effectLst/>
                <a:latin typeface="+mj-lt"/>
                <a:ea typeface="+mj-ea"/>
                <a:cs typeface="+mj-cs"/>
              </a:rPr>
              <a:t>4. Main Bhi Samarth Hu</a:t>
            </a:r>
            <a:endParaRPr lang="en-US" sz="4400" spc="-50" dirty="0">
              <a:solidFill>
                <a:srgbClr val="FFFFFF"/>
              </a:solidFill>
              <a:effectLst/>
              <a:latin typeface="+mj-lt"/>
              <a:ea typeface="+mj-ea"/>
              <a:cs typeface="+mj-cs"/>
            </a:endParaRPr>
          </a:p>
        </p:txBody>
      </p:sp>
      <p:sp>
        <p:nvSpPr>
          <p:cNvPr id="22" name="Rectangle 21">
            <a:extLst>
              <a:ext uri="{FF2B5EF4-FFF2-40B4-BE49-F238E27FC236}">
                <a16:creationId xmlns:a16="http://schemas.microsoft.com/office/drawing/2014/main" id="{98028315-3FF8-4D34-8D01-73B0A4616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5" name="Picture 4" descr="A person sewing on a sewing machine&#10;&#10;Description automatically generated">
            <a:extLst>
              <a:ext uri="{FF2B5EF4-FFF2-40B4-BE49-F238E27FC236}">
                <a16:creationId xmlns:a16="http://schemas.microsoft.com/office/drawing/2014/main" id="{F7B6D0E8-1497-93A8-8064-4D03CF15A2D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653" r="14559" b="2"/>
          <a:stretch/>
        </p:blipFill>
        <p:spPr>
          <a:xfrm>
            <a:off x="8778534" y="321732"/>
            <a:ext cx="3065409" cy="2108201"/>
          </a:xfrm>
          <a:prstGeom prst="rect">
            <a:avLst/>
          </a:prstGeom>
        </p:spPr>
      </p:pic>
      <p:pic>
        <p:nvPicPr>
          <p:cNvPr id="4" name="Picture 3" descr="A group of people sitting on the floor&#10;&#10;Description automatically generated">
            <a:extLst>
              <a:ext uri="{FF2B5EF4-FFF2-40B4-BE49-F238E27FC236}">
                <a16:creationId xmlns:a16="http://schemas.microsoft.com/office/drawing/2014/main" id="{0F8B6046-3C87-5013-155E-EB9B0963ED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935" r="20889" b="2"/>
          <a:stretch/>
        </p:blipFill>
        <p:spPr>
          <a:xfrm>
            <a:off x="8788410" y="2590800"/>
            <a:ext cx="3078579" cy="3835895"/>
          </a:xfrm>
          <a:prstGeom prst="rect">
            <a:avLst/>
          </a:prstGeom>
        </p:spPr>
      </p:pic>
      <p:pic>
        <p:nvPicPr>
          <p:cNvPr id="7" name="Picture 6" descr="A paper cut out on the ground&#10;&#10;Description automatically generated">
            <a:extLst>
              <a:ext uri="{FF2B5EF4-FFF2-40B4-BE49-F238E27FC236}">
                <a16:creationId xmlns:a16="http://schemas.microsoft.com/office/drawing/2014/main" id="{E8C87980-1436-3A16-42B4-8D2FC3AEDD6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3" b="3938"/>
          <a:stretch/>
        </p:blipFill>
        <p:spPr>
          <a:xfrm>
            <a:off x="4924679" y="3566160"/>
            <a:ext cx="3645088" cy="2852393"/>
          </a:xfrm>
          <a:prstGeom prst="rect">
            <a:avLst/>
          </a:prstGeom>
        </p:spPr>
      </p:pic>
      <p:pic>
        <p:nvPicPr>
          <p:cNvPr id="8" name="Picture 7">
            <a:extLst>
              <a:ext uri="{FF2B5EF4-FFF2-40B4-BE49-F238E27FC236}">
                <a16:creationId xmlns:a16="http://schemas.microsoft.com/office/drawing/2014/main" id="{FDBCB2B1-BF2D-DE9C-89D0-B944C902BD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06492" y="287333"/>
            <a:ext cx="3624184" cy="3114234"/>
          </a:xfrm>
          <a:prstGeom prst="rect">
            <a:avLst/>
          </a:prstGeom>
          <a:ln w="9525">
            <a:solidFill>
              <a:schemeClr val="tx1"/>
            </a:solidFill>
          </a:ln>
        </p:spPr>
      </p:pic>
      <p:sp>
        <p:nvSpPr>
          <p:cNvPr id="11" name="TextBox 10">
            <a:extLst>
              <a:ext uri="{FF2B5EF4-FFF2-40B4-BE49-F238E27FC236}">
                <a16:creationId xmlns:a16="http://schemas.microsoft.com/office/drawing/2014/main" id="{A94F38EC-3087-6E41-71B4-6CA6BCE69F7B}"/>
              </a:ext>
            </a:extLst>
          </p:cNvPr>
          <p:cNvSpPr txBox="1"/>
          <p:nvPr/>
        </p:nvSpPr>
        <p:spPr>
          <a:xfrm>
            <a:off x="247728" y="1822242"/>
            <a:ext cx="4398601" cy="2862322"/>
          </a:xfrm>
          <a:prstGeom prst="rect">
            <a:avLst/>
          </a:prstGeom>
          <a:noFill/>
        </p:spPr>
        <p:txBody>
          <a:bodyPr wrap="square">
            <a:spAutoFit/>
          </a:bodyPr>
          <a:lstStyle/>
          <a:p>
            <a:r>
              <a:rPr lang="en-US" b="0" i="0" dirty="0">
                <a:solidFill>
                  <a:srgbClr val="D1D5DB"/>
                </a:solidFill>
                <a:effectLst/>
                <a:latin typeface="Söhne"/>
              </a:rPr>
              <a:t>To empower women with vital skills for sustainable living. The program comprises ten days of training, emphasizing the identification and expansion of local businesses, followed by a 90-day post-skill training period. On July 10, 2023, we revisited Katari Hill</a:t>
            </a:r>
            <a:r>
              <a:rPr lang="en-US" dirty="0">
                <a:solidFill>
                  <a:srgbClr val="D1D5DB"/>
                </a:solidFill>
                <a:latin typeface="Söhne"/>
              </a:rPr>
              <a:t> to better understand the ongoing</a:t>
            </a:r>
            <a:r>
              <a:rPr lang="en-US" b="0" i="0" dirty="0">
                <a:solidFill>
                  <a:srgbClr val="D1D5DB"/>
                </a:solidFill>
                <a:effectLst/>
                <a:latin typeface="Söhne"/>
              </a:rPr>
              <a:t> initiative’s progress.  Shabnam Ji, our sewing instructor, provided a detailed description of the procedure.</a:t>
            </a:r>
            <a:endParaRPr lang="en-IN" dirty="0"/>
          </a:p>
        </p:txBody>
      </p:sp>
      <p:sp>
        <p:nvSpPr>
          <p:cNvPr id="15" name="Rectangle: Diagonal Corners Snipped 14">
            <a:extLst>
              <a:ext uri="{FF2B5EF4-FFF2-40B4-BE49-F238E27FC236}">
                <a16:creationId xmlns:a16="http://schemas.microsoft.com/office/drawing/2014/main" id="{6E0459B9-0138-4389-D8FC-493F49EB2077}"/>
              </a:ext>
            </a:extLst>
          </p:cNvPr>
          <p:cNvSpPr/>
          <p:nvPr/>
        </p:nvSpPr>
        <p:spPr>
          <a:xfrm>
            <a:off x="1415855" y="1844450"/>
            <a:ext cx="45719" cy="45719"/>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Diagonal Corners Snipped 20">
            <a:extLst>
              <a:ext uri="{FF2B5EF4-FFF2-40B4-BE49-F238E27FC236}">
                <a16:creationId xmlns:a16="http://schemas.microsoft.com/office/drawing/2014/main" id="{F50480D4-34E9-1AEB-0966-6F18ECC05528}"/>
              </a:ext>
            </a:extLst>
          </p:cNvPr>
          <p:cNvSpPr/>
          <p:nvPr/>
        </p:nvSpPr>
        <p:spPr>
          <a:xfrm>
            <a:off x="348056" y="4839393"/>
            <a:ext cx="3901364" cy="1681257"/>
          </a:xfrm>
          <a:prstGeom prst="snip2DiagRect">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9359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0195BFA-FD31-4D6E-8E00-89ADD87C3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9" name="Rectangle 18">
            <a:extLst>
              <a:ext uri="{FF2B5EF4-FFF2-40B4-BE49-F238E27FC236}">
                <a16:creationId xmlns:a16="http://schemas.microsoft.com/office/drawing/2014/main" id="{8E8A7B43-443B-4C99-A3C6-9CE7646B8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21" name="Straight Connector 20">
            <a:extLst>
              <a:ext uri="{FF2B5EF4-FFF2-40B4-BE49-F238E27FC236}">
                <a16:creationId xmlns:a16="http://schemas.microsoft.com/office/drawing/2014/main" id="{7465263F-49B5-417F-9656-FB8062DB74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DA3E650-963D-4F9C-8BFA-782CE7A73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667A7D3-D9E5-45F3-81CF-07DA807E4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6" name="TextBox 5">
            <a:extLst>
              <a:ext uri="{FF2B5EF4-FFF2-40B4-BE49-F238E27FC236}">
                <a16:creationId xmlns:a16="http://schemas.microsoft.com/office/drawing/2014/main" id="{73AD545C-7858-0D3F-0C0B-18B502B782DD}"/>
              </a:ext>
            </a:extLst>
          </p:cNvPr>
          <p:cNvSpPr txBox="1"/>
          <p:nvPr/>
        </p:nvSpPr>
        <p:spPr>
          <a:xfrm>
            <a:off x="885858" y="881445"/>
            <a:ext cx="5977938" cy="443834"/>
          </a:xfrm>
          <a:prstGeom prst="rect">
            <a:avLst/>
          </a:prstGeom>
        </p:spPr>
        <p:txBody>
          <a:bodyPr vert="horz" lIns="0" tIns="45720" rIns="0" bIns="45720" rtlCol="0">
            <a:noAutofit/>
          </a:bodyPr>
          <a:lstStyle/>
          <a:p>
            <a:pPr defTabSz="914400">
              <a:lnSpc>
                <a:spcPct val="90000"/>
              </a:lnSpc>
              <a:spcAft>
                <a:spcPts val="600"/>
              </a:spcAft>
              <a:buClr>
                <a:schemeClr val="accent1"/>
              </a:buClr>
              <a:buFont typeface="Calibri" panose="020F0502020204030204" pitchFamily="34" charset="0"/>
            </a:pPr>
            <a:r>
              <a:rPr lang="en-US" sz="4400" b="1" dirty="0">
                <a:solidFill>
                  <a:srgbClr val="FFFFFF"/>
                </a:solidFill>
                <a:latin typeface="+mj-lt"/>
              </a:rPr>
              <a:t>5. Green Campus</a:t>
            </a:r>
          </a:p>
        </p:txBody>
      </p:sp>
      <p:pic>
        <p:nvPicPr>
          <p:cNvPr id="9" name="Picture 16">
            <a:extLst>
              <a:ext uri="{FF2B5EF4-FFF2-40B4-BE49-F238E27FC236}">
                <a16:creationId xmlns:a16="http://schemas.microsoft.com/office/drawing/2014/main" id="{18978455-BF94-1798-85EF-C743AD7A18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532" r="5556" b="-1"/>
          <a:stretch/>
        </p:blipFill>
        <p:spPr bwMode="auto">
          <a:xfrm>
            <a:off x="7628605" y="13116"/>
            <a:ext cx="4545151" cy="219956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86F5BF90-94DE-4D12-B397-41347FB5F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10" name="Picture 17">
            <a:extLst>
              <a:ext uri="{FF2B5EF4-FFF2-40B4-BE49-F238E27FC236}">
                <a16:creationId xmlns:a16="http://schemas.microsoft.com/office/drawing/2014/main" id="{8BABE86E-4BC8-D0EB-903E-9F3C1C5C5C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15" r="18785" b="3"/>
          <a:stretch/>
        </p:blipFill>
        <p:spPr bwMode="auto">
          <a:xfrm>
            <a:off x="7628605" y="4572000"/>
            <a:ext cx="4545151" cy="2272884"/>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81FB0B13-E051-48EA-B20C-CAEF6D6F3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9176" y="0"/>
            <a:ext cx="64008"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1" name="Rectangle 30">
            <a:extLst>
              <a:ext uri="{FF2B5EF4-FFF2-40B4-BE49-F238E27FC236}">
                <a16:creationId xmlns:a16="http://schemas.microsoft.com/office/drawing/2014/main" id="{704DD0E8-3E10-4EBB-A31B-E53F9B20F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2267112"/>
            <a:ext cx="237744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ADA9FA3-5A45-7967-C434-E2DF220D5F59}"/>
              </a:ext>
            </a:extLst>
          </p:cNvPr>
          <p:cNvPicPr>
            <a:picLocks noChangeAspect="1"/>
          </p:cNvPicPr>
          <p:nvPr/>
        </p:nvPicPr>
        <p:blipFill rotWithShape="1">
          <a:blip r:embed="rId4">
            <a:extLst>
              <a:ext uri="{28A0092B-C50C-407E-A947-70E740481C1C}">
                <a14:useLocalDpi xmlns:a14="http://schemas.microsoft.com/office/drawing/2010/main" val="0"/>
              </a:ext>
            </a:extLst>
          </a:blip>
          <a:srcRect t="10404" r="-2" b="862"/>
          <a:stretch/>
        </p:blipFill>
        <p:spPr>
          <a:xfrm>
            <a:off x="7628605" y="2227923"/>
            <a:ext cx="4545151" cy="2286000"/>
          </a:xfrm>
          <a:prstGeom prst="rect">
            <a:avLst/>
          </a:prstGeom>
        </p:spPr>
      </p:pic>
      <p:sp>
        <p:nvSpPr>
          <p:cNvPr id="33" name="Rectangle 32">
            <a:extLst>
              <a:ext uri="{FF2B5EF4-FFF2-40B4-BE49-F238E27FC236}">
                <a16:creationId xmlns:a16="http://schemas.microsoft.com/office/drawing/2014/main" id="{73B16255-B218-4FC3-B52C-8183120DC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9435" y="4545792"/>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C37EF51-4ED8-FEF7-6FDA-F87DA795F38A}"/>
              </a:ext>
            </a:extLst>
          </p:cNvPr>
          <p:cNvSpPr>
            <a:spLocks noChangeArrowheads="1"/>
          </p:cNvSpPr>
          <p:nvPr/>
        </p:nvSpPr>
        <p:spPr bwMode="auto">
          <a:xfrm>
            <a:off x="2081049" y="-282001"/>
            <a:ext cx="10008061" cy="339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3B94C4C6-F964-1CDF-0479-50FBD1AA3CA5}"/>
              </a:ext>
            </a:extLst>
          </p:cNvPr>
          <p:cNvSpPr txBox="1"/>
          <p:nvPr/>
        </p:nvSpPr>
        <p:spPr>
          <a:xfrm>
            <a:off x="838153" y="3170872"/>
            <a:ext cx="6613967" cy="203132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FFFF"/>
                </a:solidFill>
                <a:effectLst/>
                <a:latin typeface="Söhne"/>
              </a:rPr>
              <a:t>During our visits to +2 High School Bodhgaya and Modal School </a:t>
            </a:r>
            <a:r>
              <a:rPr kumimoji="0" lang="en-US" altLang="en-US" sz="1800" b="0" i="0" u="none" strike="noStrike" cap="none" normalizeH="0" baseline="0" dirty="0" err="1">
                <a:ln>
                  <a:noFill/>
                </a:ln>
                <a:solidFill>
                  <a:srgbClr val="FFFFFF"/>
                </a:solidFill>
                <a:effectLst/>
                <a:latin typeface="Söhne"/>
              </a:rPr>
              <a:t>Hario</a:t>
            </a:r>
            <a:r>
              <a:rPr kumimoji="0" lang="en-US" altLang="en-US" sz="1800" b="0" i="0" u="none" strike="noStrike" cap="none" normalizeH="0" baseline="0" dirty="0">
                <a:ln>
                  <a:noFill/>
                </a:ln>
                <a:solidFill>
                  <a:srgbClr val="FFFFFF"/>
                </a:solidFill>
                <a:effectLst/>
                <a:latin typeface="Söhne"/>
              </a:rPr>
              <a:t> in Gaya on July 12 and 13, 2023, we educated students about ecology and the importance of trees in our environment, emphasizing their role in preserving the surroundings.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FFFFFF"/>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IN" dirty="0"/>
          </a:p>
        </p:txBody>
      </p:sp>
      <p:sp>
        <p:nvSpPr>
          <p:cNvPr id="30" name="TextBox 29">
            <a:extLst>
              <a:ext uri="{FF2B5EF4-FFF2-40B4-BE49-F238E27FC236}">
                <a16:creationId xmlns:a16="http://schemas.microsoft.com/office/drawing/2014/main" id="{D43AA2E2-695A-2A19-83F5-430092F0E4E8}"/>
              </a:ext>
            </a:extLst>
          </p:cNvPr>
          <p:cNvSpPr txBox="1"/>
          <p:nvPr/>
        </p:nvSpPr>
        <p:spPr>
          <a:xfrm>
            <a:off x="842963" y="1689830"/>
            <a:ext cx="6513383"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Söhne"/>
              </a:rPr>
              <a:t>As the campus turns green, students and the school administration organize planting drives and prioritize </a:t>
            </a:r>
            <a:r>
              <a:rPr kumimoji="0" lang="en-US" altLang="en-US" sz="1800" b="0" i="0" u="none" strike="noStrike" cap="none" normalizeH="0" baseline="0" dirty="0">
                <a:ln>
                  <a:noFill/>
                </a:ln>
                <a:solidFill>
                  <a:srgbClr val="FFFFFF"/>
                </a:solidFill>
                <a:effectLst/>
                <a:latin typeface="Söhne"/>
              </a:rPr>
              <a:t>its protection. </a:t>
            </a:r>
            <a:r>
              <a:rPr lang="en-US" sz="1800" dirty="0">
                <a:solidFill>
                  <a:schemeClr val="bg1"/>
                </a:solidFill>
                <a:effectLst/>
                <a:latin typeface="Söhne"/>
                <a:ea typeface="Times New Roman" panose="02020603050405020304" pitchFamily="18" charset="0"/>
              </a:rPr>
              <a:t>The organization offers resources in the form of saplings, offers planting instruction, and schedules regular seminars on protecting saplings so they may develop into trees.</a:t>
            </a:r>
            <a:r>
              <a:rPr lang="en-US" sz="1800" dirty="0">
                <a:effectLst/>
                <a:latin typeface="Söhne"/>
                <a:ea typeface="Times New Roman" panose="02020603050405020304" pitchFamily="18" charset="0"/>
              </a:rPr>
              <a:t> </a:t>
            </a:r>
            <a:endParaRPr kumimoji="0" lang="en-US" altLang="en-US" sz="1800" b="0" i="0" u="none" strike="noStrike" cap="none" normalizeH="0" baseline="0" dirty="0">
              <a:ln>
                <a:noFill/>
              </a:ln>
              <a:solidFill>
                <a:srgbClr val="FFFFFF"/>
              </a:solidFill>
              <a:effectLst/>
              <a:latin typeface="Söhne"/>
            </a:endParaRPr>
          </a:p>
        </p:txBody>
      </p:sp>
      <p:sp>
        <p:nvSpPr>
          <p:cNvPr id="32" name="Rectangle 31" descr="Schoolhouse">
            <a:extLst>
              <a:ext uri="{FF2B5EF4-FFF2-40B4-BE49-F238E27FC236}">
                <a16:creationId xmlns:a16="http://schemas.microsoft.com/office/drawing/2014/main" id="{C6F85B35-2DA5-DA95-B25C-2CF4493F9D3B}"/>
              </a:ext>
            </a:extLst>
          </p:cNvPr>
          <p:cNvSpPr/>
          <p:nvPr/>
        </p:nvSpPr>
        <p:spPr>
          <a:xfrm>
            <a:off x="519907" y="1851787"/>
            <a:ext cx="256355" cy="28864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solidFill>
              <a:schemeClr val="bg1">
                <a:lumMod val="85000"/>
              </a:schemeClr>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34" name="Rectangle 33" descr="Classroom">
            <a:extLst>
              <a:ext uri="{FF2B5EF4-FFF2-40B4-BE49-F238E27FC236}">
                <a16:creationId xmlns:a16="http://schemas.microsoft.com/office/drawing/2014/main" id="{6901BFF8-4FAB-D8B7-398C-23F474A23E5D}"/>
              </a:ext>
            </a:extLst>
          </p:cNvPr>
          <p:cNvSpPr/>
          <p:nvPr/>
        </p:nvSpPr>
        <p:spPr>
          <a:xfrm>
            <a:off x="557503" y="3284676"/>
            <a:ext cx="256356" cy="288647"/>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35" name="Rectangle: Diagonal Corners Snipped 34">
            <a:extLst>
              <a:ext uri="{FF2B5EF4-FFF2-40B4-BE49-F238E27FC236}">
                <a16:creationId xmlns:a16="http://schemas.microsoft.com/office/drawing/2014/main" id="{B4B0EEC0-E66F-BA85-87C7-77255C7A59A9}"/>
              </a:ext>
            </a:extLst>
          </p:cNvPr>
          <p:cNvSpPr/>
          <p:nvPr/>
        </p:nvSpPr>
        <p:spPr>
          <a:xfrm>
            <a:off x="321879" y="4609800"/>
            <a:ext cx="3178066" cy="2138944"/>
          </a:xfrm>
          <a:prstGeom prst="snip2DiagRect">
            <a:avLst/>
          </a:prstGeom>
          <a:blipFill>
            <a:blip r:embed="rId9"/>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Diagonal Corners Snipped 35">
            <a:extLst>
              <a:ext uri="{FF2B5EF4-FFF2-40B4-BE49-F238E27FC236}">
                <a16:creationId xmlns:a16="http://schemas.microsoft.com/office/drawing/2014/main" id="{44935CD0-7072-E5CD-C95C-CA0365FFCDDA}"/>
              </a:ext>
            </a:extLst>
          </p:cNvPr>
          <p:cNvSpPr/>
          <p:nvPr/>
        </p:nvSpPr>
        <p:spPr>
          <a:xfrm>
            <a:off x="3717544" y="4609800"/>
            <a:ext cx="3146152" cy="2138944"/>
          </a:xfrm>
          <a:prstGeom prst="snip2DiagRect">
            <a:avLst/>
          </a:prstGeom>
          <a:blipFill>
            <a:blip r:embed="rId10"/>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74491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8B1E547B-03CC-DAC7-8585-4442905F7FF2}"/>
              </a:ext>
            </a:extLst>
          </p:cNvPr>
          <p:cNvSpPr txBox="1"/>
          <p:nvPr/>
        </p:nvSpPr>
        <p:spPr>
          <a:xfrm>
            <a:off x="584873" y="331401"/>
            <a:ext cx="4666203" cy="523220"/>
          </a:xfrm>
          <a:prstGeom prst="rect">
            <a:avLst/>
          </a:prstGeom>
          <a:gradFill>
            <a:gsLst>
              <a:gs pos="15000">
                <a:srgbClr val="E5721B">
                  <a:tint val="66000"/>
                  <a:satMod val="160000"/>
                </a:srgbClr>
              </a:gs>
              <a:gs pos="50000">
                <a:srgbClr val="E5721B">
                  <a:tint val="44500"/>
                  <a:satMod val="160000"/>
                </a:srgbClr>
              </a:gs>
              <a:gs pos="100000">
                <a:srgbClr val="E5721B">
                  <a:tint val="23500"/>
                  <a:satMod val="160000"/>
                </a:srgbClr>
              </a:gs>
            </a:gsLst>
            <a:path path="circle">
              <a:fillToRect l="50000" t="50000" r="50000" b="50000"/>
            </a:path>
          </a:gradFill>
          <a:effectLst>
            <a:softEdge rad="101600"/>
          </a:effectLst>
        </p:spPr>
        <p:txBody>
          <a:bodyPr wrap="square">
            <a:spAutoFit/>
          </a:bodyPr>
          <a:lstStyle/>
          <a:p>
            <a:r>
              <a:rPr lang="en-IN" sz="2800" b="1" dirty="0"/>
              <a:t>Effectiveness Of the Project </a:t>
            </a:r>
          </a:p>
        </p:txBody>
      </p:sp>
      <p:pic>
        <p:nvPicPr>
          <p:cNvPr id="21" name="Picture 20">
            <a:extLst>
              <a:ext uri="{FF2B5EF4-FFF2-40B4-BE49-F238E27FC236}">
                <a16:creationId xmlns:a16="http://schemas.microsoft.com/office/drawing/2014/main" id="{BAD47C14-65A6-994F-2805-59E89F7888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1705" y="82106"/>
            <a:ext cx="3056446" cy="1711428"/>
          </a:xfrm>
          <a:prstGeom prst="rect">
            <a:avLst/>
          </a:prstGeom>
        </p:spPr>
      </p:pic>
      <p:sp>
        <p:nvSpPr>
          <p:cNvPr id="27" name="TextBox 26">
            <a:extLst>
              <a:ext uri="{FF2B5EF4-FFF2-40B4-BE49-F238E27FC236}">
                <a16:creationId xmlns:a16="http://schemas.microsoft.com/office/drawing/2014/main" id="{877D017C-4380-5A2E-B16E-0CE26E928D58}"/>
              </a:ext>
            </a:extLst>
          </p:cNvPr>
          <p:cNvSpPr txBox="1"/>
          <p:nvPr/>
        </p:nvSpPr>
        <p:spPr>
          <a:xfrm>
            <a:off x="716280" y="1131402"/>
            <a:ext cx="6096000" cy="4524315"/>
          </a:xfrm>
          <a:prstGeom prst="rect">
            <a:avLst/>
          </a:prstGeom>
          <a:noFill/>
        </p:spPr>
        <p:txBody>
          <a:bodyPr wrap="square">
            <a:spAutoFit/>
          </a:bodyPr>
          <a:lstStyle/>
          <a:p>
            <a:pPr algn="l">
              <a:buFont typeface="+mj-lt"/>
              <a:buAutoNum type="arabicPeriod"/>
            </a:pPr>
            <a:r>
              <a:rPr lang="en-US" b="1" i="0" dirty="0">
                <a:solidFill>
                  <a:schemeClr val="bg2">
                    <a:lumMod val="25000"/>
                  </a:schemeClr>
                </a:solidFill>
                <a:effectLst/>
                <a:latin typeface="Söhne"/>
              </a:rPr>
              <a:t>DWDB (Donate Waste Discover Best) Campaign:</a:t>
            </a:r>
            <a:endParaRPr lang="en-US" b="0" i="0" dirty="0">
              <a:solidFill>
                <a:schemeClr val="bg2">
                  <a:lumMod val="25000"/>
                </a:schemeClr>
              </a:solidFill>
              <a:effectLst/>
              <a:latin typeface="Söhne"/>
            </a:endParaRPr>
          </a:p>
          <a:p>
            <a:pPr marL="742950" lvl="1" indent="-285750" algn="l">
              <a:buFont typeface="+mj-lt"/>
              <a:buAutoNum type="arabicPeriod"/>
            </a:pPr>
            <a:r>
              <a:rPr lang="en-US" b="0" i="0" dirty="0">
                <a:solidFill>
                  <a:schemeClr val="bg2">
                    <a:lumMod val="25000"/>
                  </a:schemeClr>
                </a:solidFill>
                <a:effectLst/>
                <a:latin typeface="Söhne"/>
              </a:rPr>
              <a:t>Urban residents expressed keen interest in supporting the campaign.</a:t>
            </a:r>
          </a:p>
          <a:p>
            <a:pPr marL="742950" lvl="1" indent="-285750" algn="l">
              <a:buFont typeface="+mj-lt"/>
              <a:buAutoNum type="arabicPeriod"/>
            </a:pPr>
            <a:r>
              <a:rPr lang="en-US" b="0" i="0" dirty="0">
                <a:solidFill>
                  <a:schemeClr val="bg2">
                    <a:lumMod val="25000"/>
                  </a:schemeClr>
                </a:solidFill>
                <a:effectLst/>
                <a:latin typeface="Söhne"/>
              </a:rPr>
              <a:t>Recognition that contributions would assist distant communities and urban slums thrive.</a:t>
            </a:r>
          </a:p>
          <a:p>
            <a:pPr algn="l">
              <a:buFont typeface="+mj-lt"/>
              <a:buAutoNum type="arabicPeriod"/>
            </a:pPr>
            <a:r>
              <a:rPr lang="en-US" b="1" i="0" dirty="0">
                <a:solidFill>
                  <a:schemeClr val="bg2">
                    <a:lumMod val="25000"/>
                  </a:schemeClr>
                </a:solidFill>
                <a:effectLst/>
                <a:latin typeface="Söhne"/>
              </a:rPr>
              <a:t>Glad Bharat </a:t>
            </a:r>
            <a:r>
              <a:rPr lang="en-US" b="1" i="0" dirty="0" err="1">
                <a:solidFill>
                  <a:schemeClr val="bg2">
                    <a:lumMod val="25000"/>
                  </a:schemeClr>
                </a:solidFill>
                <a:effectLst/>
                <a:latin typeface="Söhne"/>
              </a:rPr>
              <a:t>Pathshala</a:t>
            </a:r>
            <a:r>
              <a:rPr lang="en-US" b="1" i="0" dirty="0">
                <a:solidFill>
                  <a:schemeClr val="bg2">
                    <a:lumMod val="25000"/>
                  </a:schemeClr>
                </a:solidFill>
                <a:effectLst/>
                <a:latin typeface="Söhne"/>
              </a:rPr>
              <a:t> Initiative:</a:t>
            </a:r>
            <a:endParaRPr lang="en-US" b="0" i="0" dirty="0">
              <a:solidFill>
                <a:schemeClr val="bg2">
                  <a:lumMod val="25000"/>
                </a:schemeClr>
              </a:solidFill>
              <a:effectLst/>
              <a:latin typeface="Söhne"/>
            </a:endParaRPr>
          </a:p>
          <a:p>
            <a:pPr marL="742950" lvl="1" indent="-285750" algn="l">
              <a:buFont typeface="+mj-lt"/>
              <a:buAutoNum type="arabicPeriod"/>
            </a:pPr>
            <a:r>
              <a:rPr lang="en-US" b="0" i="0" dirty="0">
                <a:solidFill>
                  <a:schemeClr val="bg2">
                    <a:lumMod val="25000"/>
                  </a:schemeClr>
                </a:solidFill>
                <a:effectLst/>
                <a:latin typeface="Söhne"/>
              </a:rPr>
              <a:t>Operation in Katari Hill and </a:t>
            </a:r>
            <a:r>
              <a:rPr lang="en-US" b="0" i="0" dirty="0" err="1">
                <a:solidFill>
                  <a:schemeClr val="bg2">
                    <a:lumMod val="25000"/>
                  </a:schemeClr>
                </a:solidFill>
                <a:effectLst/>
                <a:latin typeface="Söhne"/>
              </a:rPr>
              <a:t>Gewalbigha</a:t>
            </a:r>
            <a:r>
              <a:rPr lang="en-US" b="0" i="0" dirty="0">
                <a:solidFill>
                  <a:schemeClr val="bg2">
                    <a:lumMod val="25000"/>
                  </a:schemeClr>
                </a:solidFill>
                <a:effectLst/>
                <a:latin typeface="Söhne"/>
              </a:rPr>
              <a:t> for a few years.</a:t>
            </a:r>
          </a:p>
          <a:p>
            <a:pPr marL="742950" lvl="1" indent="-285750" algn="l">
              <a:buFont typeface="+mj-lt"/>
              <a:buAutoNum type="arabicPeriod"/>
            </a:pPr>
            <a:r>
              <a:rPr lang="en-US" b="0" i="0" dirty="0">
                <a:solidFill>
                  <a:schemeClr val="bg2">
                    <a:lumMod val="25000"/>
                  </a:schemeClr>
                </a:solidFill>
                <a:effectLst/>
                <a:latin typeface="Söhne"/>
              </a:rPr>
              <a:t>Over 80% of children in the area enrolled in school.</a:t>
            </a:r>
          </a:p>
          <a:p>
            <a:pPr marL="742950" lvl="1" indent="-285750" algn="l">
              <a:buFont typeface="+mj-lt"/>
              <a:buAutoNum type="arabicPeriod"/>
            </a:pPr>
            <a:r>
              <a:rPr lang="en-US" b="0" i="0" dirty="0">
                <a:solidFill>
                  <a:schemeClr val="bg2">
                    <a:lumMod val="25000"/>
                  </a:schemeClr>
                </a:solidFill>
                <a:effectLst/>
                <a:latin typeface="Söhne"/>
              </a:rPr>
              <a:t>Local recognition of the value of education in shaping lives.</a:t>
            </a:r>
          </a:p>
          <a:p>
            <a:pPr algn="l">
              <a:buFont typeface="+mj-lt"/>
              <a:buAutoNum type="arabicPeriod"/>
            </a:pPr>
            <a:r>
              <a:rPr lang="en-US" b="1" i="0" dirty="0">
                <a:solidFill>
                  <a:schemeClr val="bg2">
                    <a:lumMod val="25000"/>
                  </a:schemeClr>
                </a:solidFill>
                <a:effectLst/>
                <a:latin typeface="Söhne"/>
              </a:rPr>
              <a:t>PAD-ATM (Menstrual Hygiene Project):</a:t>
            </a:r>
            <a:endParaRPr lang="en-US" b="0" i="0" dirty="0">
              <a:solidFill>
                <a:schemeClr val="bg2">
                  <a:lumMod val="25000"/>
                </a:schemeClr>
              </a:solidFill>
              <a:effectLst/>
              <a:latin typeface="Söhne"/>
            </a:endParaRPr>
          </a:p>
          <a:p>
            <a:pPr marL="742950" lvl="1" indent="-285750" algn="l">
              <a:buFont typeface="+mj-lt"/>
              <a:buAutoNum type="arabicPeriod"/>
            </a:pPr>
            <a:r>
              <a:rPr lang="en-US" b="0" i="0" dirty="0">
                <a:solidFill>
                  <a:schemeClr val="bg2">
                    <a:lumMod val="25000"/>
                  </a:schemeClr>
                </a:solidFill>
                <a:effectLst/>
                <a:latin typeface="Söhne"/>
              </a:rPr>
              <a:t>High success rate in providing affordable and accessible pads.</a:t>
            </a:r>
          </a:p>
          <a:p>
            <a:pPr marL="742950" lvl="1" indent="-285750" algn="l">
              <a:buFont typeface="+mj-lt"/>
              <a:buAutoNum type="arabicPeriod"/>
            </a:pPr>
            <a:r>
              <a:rPr lang="en-US" b="0" i="0" dirty="0">
                <a:solidFill>
                  <a:schemeClr val="bg2">
                    <a:lumMod val="25000"/>
                  </a:schemeClr>
                </a:solidFill>
                <a:effectLst/>
                <a:latin typeface="Söhne"/>
              </a:rPr>
              <a:t>Repeated awareness programs contributing to increased understanding of menstrual hygiene among women and girls in remote areas.</a:t>
            </a:r>
          </a:p>
        </p:txBody>
      </p:sp>
      <p:pic>
        <p:nvPicPr>
          <p:cNvPr id="29" name="Picture 28" descr="A group of children sitting on the ground&#10;&#10;Description automatically generated">
            <a:extLst>
              <a:ext uri="{FF2B5EF4-FFF2-40B4-BE49-F238E27FC236}">
                <a16:creationId xmlns:a16="http://schemas.microsoft.com/office/drawing/2014/main" id="{C7220CD0-7DF8-84AB-42B2-7BCA56A2D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1704" y="3749040"/>
            <a:ext cx="3097165" cy="2587165"/>
          </a:xfrm>
          <a:prstGeom prst="rect">
            <a:avLst/>
          </a:prstGeom>
        </p:spPr>
      </p:pic>
      <p:pic>
        <p:nvPicPr>
          <p:cNvPr id="31" name="Picture 30" descr="A child drawing on a piece of paper&#10;&#10;Description automatically generated">
            <a:extLst>
              <a:ext uri="{FF2B5EF4-FFF2-40B4-BE49-F238E27FC236}">
                <a16:creationId xmlns:a16="http://schemas.microsoft.com/office/drawing/2014/main" id="{0DE57746-54D1-CEBD-1961-6E144B5750EF}"/>
              </a:ext>
            </a:extLst>
          </p:cNvPr>
          <p:cNvPicPr>
            <a:picLocks noChangeAspect="1"/>
          </p:cNvPicPr>
          <p:nvPr/>
        </p:nvPicPr>
        <p:blipFill rotWithShape="1">
          <a:blip r:embed="rId4">
            <a:extLst>
              <a:ext uri="{28A0092B-C50C-407E-A947-70E740481C1C}">
                <a14:useLocalDpi xmlns:a14="http://schemas.microsoft.com/office/drawing/2010/main" val="0"/>
              </a:ext>
            </a:extLst>
          </a:blip>
          <a:srcRect t="14085" b="14878"/>
          <a:stretch/>
        </p:blipFill>
        <p:spPr>
          <a:xfrm>
            <a:off x="6709696" y="126515"/>
            <a:ext cx="2207484" cy="2068046"/>
          </a:xfrm>
          <a:prstGeom prst="rect">
            <a:avLst/>
          </a:prstGeom>
        </p:spPr>
      </p:pic>
      <p:pic>
        <p:nvPicPr>
          <p:cNvPr id="19" name="Picture 18">
            <a:extLst>
              <a:ext uri="{FF2B5EF4-FFF2-40B4-BE49-F238E27FC236}">
                <a16:creationId xmlns:a16="http://schemas.microsoft.com/office/drawing/2014/main" id="{836976E3-6708-1AC4-DD4B-7F087468A8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20984" y="1877905"/>
            <a:ext cx="3097165" cy="1814195"/>
          </a:xfrm>
          <a:prstGeom prst="rect">
            <a:avLst/>
          </a:prstGeom>
        </p:spPr>
      </p:pic>
      <p:pic>
        <p:nvPicPr>
          <p:cNvPr id="32" name="Picture 31">
            <a:extLst>
              <a:ext uri="{FF2B5EF4-FFF2-40B4-BE49-F238E27FC236}">
                <a16:creationId xmlns:a16="http://schemas.microsoft.com/office/drawing/2014/main" id="{6D30CDC8-8573-D25A-E608-5C8A36D814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51173" y="2326349"/>
            <a:ext cx="2124529" cy="1814195"/>
          </a:xfrm>
          <a:prstGeom prst="rect">
            <a:avLst/>
          </a:prstGeom>
          <a:ln>
            <a:solidFill>
              <a:schemeClr val="tx1"/>
            </a:solidFill>
          </a:ln>
        </p:spPr>
      </p:pic>
      <p:pic>
        <p:nvPicPr>
          <p:cNvPr id="34" name="Picture 33">
            <a:extLst>
              <a:ext uri="{FF2B5EF4-FFF2-40B4-BE49-F238E27FC236}">
                <a16:creationId xmlns:a16="http://schemas.microsoft.com/office/drawing/2014/main" id="{15A1CA95-410F-742E-EF66-D369BE06B4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09696" y="4272332"/>
            <a:ext cx="2166006" cy="1921776"/>
          </a:xfrm>
          <a:prstGeom prst="rect">
            <a:avLst/>
          </a:prstGeom>
        </p:spPr>
      </p:pic>
    </p:spTree>
    <p:extLst>
      <p:ext uri="{BB962C8B-B14F-4D97-AF65-F5344CB8AC3E}">
        <p14:creationId xmlns:p14="http://schemas.microsoft.com/office/powerpoint/2010/main" val="4244897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7983C8-A850-3CE3-EEFD-8BE19C3FECAA}"/>
              </a:ext>
            </a:extLst>
          </p:cNvPr>
          <p:cNvSpPr txBox="1"/>
          <p:nvPr/>
        </p:nvSpPr>
        <p:spPr>
          <a:xfrm>
            <a:off x="230886" y="558213"/>
            <a:ext cx="6094476" cy="2308324"/>
          </a:xfrm>
          <a:prstGeom prst="rect">
            <a:avLst/>
          </a:prstGeom>
          <a:noFill/>
        </p:spPr>
        <p:txBody>
          <a:bodyPr wrap="square">
            <a:spAutoFit/>
          </a:bodyPr>
          <a:lstStyle/>
          <a:p>
            <a:pPr algn="l"/>
            <a:r>
              <a:rPr lang="en-US" b="1" i="0" dirty="0">
                <a:solidFill>
                  <a:schemeClr val="bg2">
                    <a:lumMod val="25000"/>
                  </a:schemeClr>
                </a:solidFill>
                <a:effectLst/>
                <a:latin typeface="Söhne"/>
              </a:rPr>
              <a:t>4. "Skill at School" Campaign:</a:t>
            </a:r>
            <a:endParaRPr lang="en-US" b="0" i="0" dirty="0">
              <a:solidFill>
                <a:schemeClr val="bg2">
                  <a:lumMod val="25000"/>
                </a:schemeClr>
              </a:solidFill>
              <a:effectLst/>
              <a:latin typeface="Söhne"/>
            </a:endParaRPr>
          </a:p>
          <a:p>
            <a:pPr marL="742950" lvl="1" indent="-285750" algn="l">
              <a:buFont typeface="+mj-lt"/>
              <a:buAutoNum type="arabicPeriod"/>
            </a:pPr>
            <a:r>
              <a:rPr lang="en-US" b="0" i="0" dirty="0">
                <a:solidFill>
                  <a:schemeClr val="bg2">
                    <a:lumMod val="25000"/>
                  </a:schemeClr>
                </a:solidFill>
                <a:effectLst/>
                <a:latin typeface="Söhne"/>
              </a:rPr>
              <a:t>Successful in cultivating interest in computer learning among kids.</a:t>
            </a:r>
          </a:p>
          <a:p>
            <a:pPr marL="742950" lvl="1" indent="-285750" algn="l">
              <a:buFont typeface="+mj-lt"/>
              <a:buAutoNum type="arabicPeriod"/>
            </a:pPr>
            <a:r>
              <a:rPr lang="en-US" b="0" i="0" dirty="0">
                <a:solidFill>
                  <a:schemeClr val="bg2">
                    <a:lumMod val="25000"/>
                  </a:schemeClr>
                </a:solidFill>
                <a:effectLst/>
                <a:latin typeface="Söhne"/>
              </a:rPr>
              <a:t>Fostering respect for instructors.</a:t>
            </a:r>
          </a:p>
          <a:p>
            <a:pPr marL="742950" lvl="1" indent="-285750" algn="l">
              <a:buFont typeface="+mj-lt"/>
              <a:buAutoNum type="arabicPeriod"/>
            </a:pPr>
            <a:r>
              <a:rPr lang="en-US" b="0" i="0" dirty="0">
                <a:solidFill>
                  <a:schemeClr val="bg2">
                    <a:lumMod val="25000"/>
                  </a:schemeClr>
                </a:solidFill>
                <a:effectLst/>
                <a:latin typeface="Söhne"/>
              </a:rPr>
              <a:t>Topics covered include basic of computers, the internet, basic of cyber security and Microsoft Office.</a:t>
            </a:r>
          </a:p>
          <a:p>
            <a:pPr marL="742950" lvl="1" indent="-285750" algn="l">
              <a:buFont typeface="+mj-lt"/>
              <a:buAutoNum type="arabicPeriod"/>
            </a:pPr>
            <a:r>
              <a:rPr lang="en-US" b="0" i="0" dirty="0">
                <a:solidFill>
                  <a:schemeClr val="bg2">
                    <a:lumMod val="25000"/>
                  </a:schemeClr>
                </a:solidFill>
                <a:effectLst/>
                <a:latin typeface="Söhne"/>
              </a:rPr>
              <a:t>Expected positive impact on career choices and future financial support for families.</a:t>
            </a:r>
          </a:p>
        </p:txBody>
      </p:sp>
      <p:sp>
        <p:nvSpPr>
          <p:cNvPr id="5" name="TextBox 4">
            <a:extLst>
              <a:ext uri="{FF2B5EF4-FFF2-40B4-BE49-F238E27FC236}">
                <a16:creationId xmlns:a16="http://schemas.microsoft.com/office/drawing/2014/main" id="{E6F4CCD7-A648-300A-689A-CC521EFD9F97}"/>
              </a:ext>
            </a:extLst>
          </p:cNvPr>
          <p:cNvSpPr txBox="1"/>
          <p:nvPr/>
        </p:nvSpPr>
        <p:spPr>
          <a:xfrm>
            <a:off x="-160782" y="2975801"/>
            <a:ext cx="6094476" cy="2031325"/>
          </a:xfrm>
          <a:prstGeom prst="rect">
            <a:avLst/>
          </a:prstGeom>
          <a:noFill/>
        </p:spPr>
        <p:txBody>
          <a:bodyPr wrap="square">
            <a:spAutoFit/>
          </a:bodyPr>
          <a:lstStyle/>
          <a:p>
            <a:pPr lvl="1" algn="l"/>
            <a:r>
              <a:rPr lang="en-US" b="1" i="0" dirty="0">
                <a:solidFill>
                  <a:schemeClr val="bg2">
                    <a:lumMod val="25000"/>
                  </a:schemeClr>
                </a:solidFill>
                <a:effectLst/>
                <a:latin typeface="Söhne"/>
              </a:rPr>
              <a:t>5</a:t>
            </a:r>
            <a:r>
              <a:rPr lang="en-US" b="1" i="0" dirty="0">
                <a:solidFill>
                  <a:srgbClr val="D1D5DB"/>
                </a:solidFill>
                <a:effectLst/>
                <a:latin typeface="Söhne"/>
              </a:rPr>
              <a:t>."</a:t>
            </a:r>
            <a:r>
              <a:rPr lang="en-US" b="1" i="0" dirty="0">
                <a:solidFill>
                  <a:schemeClr val="bg2">
                    <a:lumMod val="25000"/>
                  </a:schemeClr>
                </a:solidFill>
                <a:effectLst/>
                <a:latin typeface="Söhne"/>
              </a:rPr>
              <a:t>Main Bhi Samarth Hu" Livelihood Program:</a:t>
            </a:r>
          </a:p>
          <a:p>
            <a:pPr marL="1257300" lvl="2" indent="-342900">
              <a:buFont typeface="+mj-lt"/>
              <a:buAutoNum type="arabicPeriod"/>
            </a:pPr>
            <a:r>
              <a:rPr lang="en-US" b="0" i="0" dirty="0">
                <a:solidFill>
                  <a:schemeClr val="bg2">
                    <a:lumMod val="25000"/>
                  </a:schemeClr>
                </a:solidFill>
                <a:effectLst/>
                <a:latin typeface="Söhne"/>
              </a:rPr>
              <a:t>Program success progressing positively.</a:t>
            </a:r>
          </a:p>
          <a:p>
            <a:pPr lvl="1" algn="l"/>
            <a:r>
              <a:rPr lang="en-US" b="0" i="0" dirty="0">
                <a:solidFill>
                  <a:schemeClr val="bg2">
                    <a:lumMod val="25000"/>
                  </a:schemeClr>
                </a:solidFill>
                <a:effectLst/>
                <a:latin typeface="Söhne"/>
              </a:rPr>
              <a:t>	2. Aimed at developing skills in mothers and 	daughters.</a:t>
            </a:r>
          </a:p>
          <a:p>
            <a:pPr lvl="1" algn="l"/>
            <a:r>
              <a:rPr lang="en-US" dirty="0">
                <a:solidFill>
                  <a:schemeClr val="bg2">
                    <a:lumMod val="25000"/>
                  </a:schemeClr>
                </a:solidFill>
                <a:latin typeface="Söhne"/>
              </a:rPr>
              <a:t>	3. </a:t>
            </a:r>
            <a:r>
              <a:rPr lang="en-US" b="0" i="0" dirty="0">
                <a:solidFill>
                  <a:schemeClr val="bg2">
                    <a:lumMod val="25000"/>
                  </a:schemeClr>
                </a:solidFill>
                <a:effectLst/>
                <a:latin typeface="Söhne"/>
              </a:rPr>
              <a:t>Focus on creating local businesses for improved 	financial support or education funding.</a:t>
            </a:r>
          </a:p>
          <a:p>
            <a:pPr lvl="1" algn="l"/>
            <a:endParaRPr lang="en-US" b="0" i="0" dirty="0">
              <a:solidFill>
                <a:srgbClr val="D1D5DB"/>
              </a:solidFill>
              <a:effectLst/>
              <a:latin typeface="Söhne"/>
            </a:endParaRPr>
          </a:p>
        </p:txBody>
      </p:sp>
      <p:pic>
        <p:nvPicPr>
          <p:cNvPr id="6" name="Picture 5">
            <a:extLst>
              <a:ext uri="{FF2B5EF4-FFF2-40B4-BE49-F238E27FC236}">
                <a16:creationId xmlns:a16="http://schemas.microsoft.com/office/drawing/2014/main" id="{71EB58B0-D5F1-F6FF-634F-A4F6FCCA6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4504" y="315546"/>
            <a:ext cx="3464663" cy="2340679"/>
          </a:xfrm>
          <a:prstGeom prst="rect">
            <a:avLst/>
          </a:prstGeom>
        </p:spPr>
      </p:pic>
      <p:pic>
        <p:nvPicPr>
          <p:cNvPr id="7" name="Picture 6" descr="A group of people standing in a circle&#10;&#10;Description automatically generated">
            <a:extLst>
              <a:ext uri="{FF2B5EF4-FFF2-40B4-BE49-F238E27FC236}">
                <a16:creationId xmlns:a16="http://schemas.microsoft.com/office/drawing/2014/main" id="{EE5BFAB8-2E22-DD01-1DE4-0FD22737D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4503" y="2756024"/>
            <a:ext cx="3464664" cy="2470877"/>
          </a:xfrm>
          <a:prstGeom prst="rect">
            <a:avLst/>
          </a:prstGeom>
        </p:spPr>
      </p:pic>
      <p:pic>
        <p:nvPicPr>
          <p:cNvPr id="10" name="Picture 9" descr="A person standing in front of a group of people&#10;&#10;Description automatically generated">
            <a:extLst>
              <a:ext uri="{FF2B5EF4-FFF2-40B4-BE49-F238E27FC236}">
                <a16:creationId xmlns:a16="http://schemas.microsoft.com/office/drawing/2014/main" id="{C7B454F6-BA2A-E0BE-9511-53ED01256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7568" y="3004817"/>
            <a:ext cx="2816351" cy="2222084"/>
          </a:xfrm>
          <a:prstGeom prst="rect">
            <a:avLst/>
          </a:prstGeom>
        </p:spPr>
      </p:pic>
      <p:pic>
        <p:nvPicPr>
          <p:cNvPr id="12" name="Picture 11" descr="A person writing on a piece of paper&#10;&#10;Description automatically generated">
            <a:extLst>
              <a:ext uri="{FF2B5EF4-FFF2-40B4-BE49-F238E27FC236}">
                <a16:creationId xmlns:a16="http://schemas.microsoft.com/office/drawing/2014/main" id="{42AF1D58-EEF7-1093-4C69-A00D2A81AB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7607" y="315545"/>
            <a:ext cx="2096312" cy="2550991"/>
          </a:xfrm>
          <a:prstGeom prst="rect">
            <a:avLst/>
          </a:prstGeom>
        </p:spPr>
      </p:pic>
    </p:spTree>
    <p:extLst>
      <p:ext uri="{BB962C8B-B14F-4D97-AF65-F5344CB8AC3E}">
        <p14:creationId xmlns:p14="http://schemas.microsoft.com/office/powerpoint/2010/main" val="1803933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1">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5" name="Rectangle 13">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26" name="Straight Connector 15">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17">
            <a:extLst>
              <a:ext uri="{FF2B5EF4-FFF2-40B4-BE49-F238E27FC236}">
                <a16:creationId xmlns:a16="http://schemas.microsoft.com/office/drawing/2014/main" id="{E32D3FD4-6F71-43DF-93B9-87279519C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extBox 1">
            <a:extLst>
              <a:ext uri="{FF2B5EF4-FFF2-40B4-BE49-F238E27FC236}">
                <a16:creationId xmlns:a16="http://schemas.microsoft.com/office/drawing/2014/main" id="{FE0DC651-1300-1B71-FF8B-45CD7A631294}"/>
              </a:ext>
            </a:extLst>
          </p:cNvPr>
          <p:cNvSpPr txBox="1"/>
          <p:nvPr/>
        </p:nvSpPr>
        <p:spPr>
          <a:xfrm>
            <a:off x="952066" y="297272"/>
            <a:ext cx="5977937" cy="820880"/>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000" b="1" kern="1200" spc="-50" baseline="0" dirty="0">
                <a:solidFill>
                  <a:srgbClr val="FFFFFF"/>
                </a:solidFill>
                <a:latin typeface="+mj-lt"/>
                <a:ea typeface="+mj-ea"/>
                <a:cs typeface="+mj-cs"/>
              </a:rPr>
              <a:t>CONCLUSION</a:t>
            </a:r>
          </a:p>
        </p:txBody>
      </p:sp>
      <p:sp>
        <p:nvSpPr>
          <p:cNvPr id="4" name="TextBox 3">
            <a:extLst>
              <a:ext uri="{FF2B5EF4-FFF2-40B4-BE49-F238E27FC236}">
                <a16:creationId xmlns:a16="http://schemas.microsoft.com/office/drawing/2014/main" id="{8BB0742C-747B-67E6-F873-5A49F41A39FF}"/>
              </a:ext>
            </a:extLst>
          </p:cNvPr>
          <p:cNvSpPr txBox="1"/>
          <p:nvPr/>
        </p:nvSpPr>
        <p:spPr>
          <a:xfrm>
            <a:off x="1045984" y="1257896"/>
            <a:ext cx="5977938" cy="3652667"/>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dirty="0">
                <a:solidFill>
                  <a:srgbClr val="FFFFFF"/>
                </a:solidFill>
                <a:effectLst/>
              </a:rPr>
              <a:t>I dedicated approximately four weeks to collaborating with the </a:t>
            </a:r>
            <a:r>
              <a:rPr lang="en-US" b="1" u="sng" dirty="0">
                <a:solidFill>
                  <a:srgbClr val="FFFFFF"/>
                </a:solidFill>
                <a:effectLst/>
              </a:rPr>
              <a:t>Glad Bharat Foundation</a:t>
            </a:r>
            <a:r>
              <a:rPr lang="en-US" dirty="0">
                <a:solidFill>
                  <a:srgbClr val="FFFFFF"/>
                </a:solidFill>
                <a:effectLst/>
              </a:rPr>
              <a:t>. During this time in my hometown, I had the opportunity to explore various sections of my community that had previously gone unnoticed by me. Whether I was interacting with </a:t>
            </a:r>
            <a:r>
              <a:rPr lang="en-US" b="1" dirty="0">
                <a:solidFill>
                  <a:srgbClr val="FFFFFF"/>
                </a:solidFill>
                <a:effectLst/>
              </a:rPr>
              <a:t>local leaders</a:t>
            </a:r>
            <a:r>
              <a:rPr lang="en-US" dirty="0">
                <a:solidFill>
                  <a:srgbClr val="FFFFFF"/>
                </a:solidFill>
                <a:effectLst/>
              </a:rPr>
              <a:t>, engaging with </a:t>
            </a:r>
            <a:r>
              <a:rPr lang="en-US" b="1" dirty="0">
                <a:solidFill>
                  <a:srgbClr val="FFFFFF"/>
                </a:solidFill>
                <a:effectLst/>
              </a:rPr>
              <a:t>camp participants</a:t>
            </a:r>
            <a:r>
              <a:rPr lang="en-US" dirty="0">
                <a:solidFill>
                  <a:srgbClr val="FFFFFF"/>
                </a:solidFill>
                <a:effectLst/>
              </a:rPr>
              <a:t>, contributing to the </a:t>
            </a:r>
            <a:r>
              <a:rPr lang="en-US" b="1" dirty="0">
                <a:solidFill>
                  <a:srgbClr val="FFFFFF"/>
                </a:solidFill>
                <a:effectLst/>
              </a:rPr>
              <a:t>"Skill At School"</a:t>
            </a:r>
            <a:r>
              <a:rPr lang="en-US" dirty="0">
                <a:solidFill>
                  <a:srgbClr val="FFFFFF"/>
                </a:solidFill>
                <a:effectLst/>
              </a:rPr>
              <a:t> initiative, or tending to the plants planted during the "</a:t>
            </a:r>
            <a:r>
              <a:rPr lang="en-US" b="1" dirty="0">
                <a:solidFill>
                  <a:srgbClr val="FFFFFF"/>
                </a:solidFill>
                <a:effectLst/>
              </a:rPr>
              <a:t>Green Campus Camp</a:t>
            </a:r>
            <a:r>
              <a:rPr lang="en-US" dirty="0">
                <a:solidFill>
                  <a:srgbClr val="FFFFFF"/>
                </a:solidFill>
                <a:effectLst/>
              </a:rPr>
              <a:t>" at </a:t>
            </a:r>
            <a:r>
              <a:rPr lang="en-US" b="1" dirty="0">
                <a:solidFill>
                  <a:srgbClr val="FFFFFF"/>
                </a:solidFill>
                <a:effectLst/>
              </a:rPr>
              <a:t>Bodhgaya High School</a:t>
            </a:r>
            <a:r>
              <a:rPr lang="en-US" dirty="0">
                <a:solidFill>
                  <a:srgbClr val="FFFFFF"/>
                </a:solidFill>
                <a:effectLst/>
              </a:rPr>
              <a:t> and </a:t>
            </a:r>
            <a:r>
              <a:rPr lang="en-US" b="1" dirty="0">
                <a:solidFill>
                  <a:srgbClr val="FFFFFF"/>
                </a:solidFill>
                <a:effectLst/>
              </a:rPr>
              <a:t>Model School </a:t>
            </a:r>
            <a:r>
              <a:rPr lang="en-US" b="1" dirty="0" err="1">
                <a:solidFill>
                  <a:srgbClr val="FFFFFF"/>
                </a:solidFill>
                <a:effectLst/>
              </a:rPr>
              <a:t>Hario</a:t>
            </a:r>
            <a:r>
              <a:rPr lang="en-US" b="1" dirty="0">
                <a:solidFill>
                  <a:srgbClr val="FFFFFF"/>
                </a:solidFill>
                <a:effectLst/>
              </a:rPr>
              <a:t> (Gaya)</a:t>
            </a:r>
            <a:endParaRPr lang="en-US" dirty="0">
              <a:solidFill>
                <a:srgbClr val="FFFFFF"/>
              </a:solidFill>
            </a:endParaRPr>
          </a:p>
        </p:txBody>
      </p:sp>
      <p:sp>
        <p:nvSpPr>
          <p:cNvPr id="28" name="Rectangle 19">
            <a:extLst>
              <a:ext uri="{FF2B5EF4-FFF2-40B4-BE49-F238E27FC236}">
                <a16:creationId xmlns:a16="http://schemas.microsoft.com/office/drawing/2014/main" id="{36F207B4-66C3-4A76-8D54-C2871CF80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6" name="TextBox 5">
            <a:extLst>
              <a:ext uri="{FF2B5EF4-FFF2-40B4-BE49-F238E27FC236}">
                <a16:creationId xmlns:a16="http://schemas.microsoft.com/office/drawing/2014/main" id="{0C1072BA-0AD0-896A-594C-A915AECF85CA}"/>
              </a:ext>
            </a:extLst>
          </p:cNvPr>
          <p:cNvSpPr txBox="1"/>
          <p:nvPr/>
        </p:nvSpPr>
        <p:spPr>
          <a:xfrm>
            <a:off x="952066" y="3702584"/>
            <a:ext cx="6094476" cy="1754326"/>
          </a:xfrm>
          <a:prstGeom prst="rect">
            <a:avLst/>
          </a:prstGeom>
          <a:noFill/>
        </p:spPr>
        <p:txBody>
          <a:bodyPr wrap="square">
            <a:spAutoFit/>
          </a:bodyPr>
          <a:lstStyle/>
          <a:p>
            <a:pPr>
              <a:spcAft>
                <a:spcPts val="600"/>
              </a:spcAft>
            </a:pPr>
            <a:r>
              <a:rPr lang="en-US" b="1" dirty="0">
                <a:solidFill>
                  <a:schemeClr val="bg1"/>
                </a:solidFill>
                <a:effectLst/>
                <a:latin typeface="Times New Roman" panose="02020603050405020304" pitchFamily="18" charset="0"/>
                <a:ea typeface="Times New Roman" panose="02020603050405020304" pitchFamily="18" charset="0"/>
              </a:rPr>
              <a:t>One of the key realizations was that while these societies aspired for progress, they lacked clear pathways to achieve it</a:t>
            </a:r>
            <a:r>
              <a:rPr lang="en-US" dirty="0">
                <a:solidFill>
                  <a:schemeClr val="bg1"/>
                </a:solidFill>
                <a:effectLst/>
                <a:latin typeface="Times New Roman" panose="02020603050405020304" pitchFamily="18" charset="0"/>
                <a:ea typeface="Times New Roman" panose="02020603050405020304" pitchFamily="18" charset="0"/>
              </a:rPr>
              <a:t>. Drawing from our own encounters, we can provide them with guidance on actionable steps to attain their goals. Moreover, I came to understand that merely focusing on their well-being and donating resources to these remote communities falls short</a:t>
            </a:r>
            <a:endParaRPr lang="en-IN" dirty="0">
              <a:solidFill>
                <a:schemeClr val="bg1"/>
              </a:solidFill>
            </a:endParaRPr>
          </a:p>
        </p:txBody>
      </p:sp>
      <p:pic>
        <p:nvPicPr>
          <p:cNvPr id="10" name="Picture 9" descr="A group of people putting their hands together&#10;&#10;Description automatically generated">
            <a:extLst>
              <a:ext uri="{FF2B5EF4-FFF2-40B4-BE49-F238E27FC236}">
                <a16:creationId xmlns:a16="http://schemas.microsoft.com/office/drawing/2014/main" id="{DE2D4BC2-AD10-E1EA-4FD5-54CDCFD8F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1902" y="0"/>
            <a:ext cx="4580082" cy="3253274"/>
          </a:xfrm>
          <a:prstGeom prst="rect">
            <a:avLst/>
          </a:prstGeom>
        </p:spPr>
      </p:pic>
      <p:pic>
        <p:nvPicPr>
          <p:cNvPr id="13" name="Picture 12" descr="A group of children smiling and making peace signs&#10;&#10;Description automatically generated">
            <a:extLst>
              <a:ext uri="{FF2B5EF4-FFF2-40B4-BE49-F238E27FC236}">
                <a16:creationId xmlns:a16="http://schemas.microsoft.com/office/drawing/2014/main" id="{3F83771F-241A-2A6B-46B7-DA2AFF928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1901" y="3253274"/>
            <a:ext cx="4580083" cy="3080556"/>
          </a:xfrm>
          <a:prstGeom prst="rect">
            <a:avLst/>
          </a:prstGeom>
        </p:spPr>
      </p:pic>
    </p:spTree>
    <p:extLst>
      <p:ext uri="{BB962C8B-B14F-4D97-AF65-F5344CB8AC3E}">
        <p14:creationId xmlns:p14="http://schemas.microsoft.com/office/powerpoint/2010/main" val="2974933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6CD800-C8BF-41B5-983A-3B3D95FA9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3" name="Rectangle 12">
            <a:extLst>
              <a:ext uri="{FF2B5EF4-FFF2-40B4-BE49-F238E27FC236}">
                <a16:creationId xmlns:a16="http://schemas.microsoft.com/office/drawing/2014/main" id="{ED36A27B-61AE-4AA1-8BD6-7310E072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5" name="Straight Connector 14">
            <a:extLst>
              <a:ext uri="{FF2B5EF4-FFF2-40B4-BE49-F238E27FC236}">
                <a16:creationId xmlns:a16="http://schemas.microsoft.com/office/drawing/2014/main" id="{511BC4C5-EB16-4C0B-83E6-96A39848CF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2F888C18-7E74-4A98-A7B4-A5C43583A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0436840-698D-4B5F-A7C0-101AD48D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 name="TextBox 3">
            <a:extLst>
              <a:ext uri="{FF2B5EF4-FFF2-40B4-BE49-F238E27FC236}">
                <a16:creationId xmlns:a16="http://schemas.microsoft.com/office/drawing/2014/main" id="{17A1F544-7337-8251-121C-6876702E2EE1}"/>
              </a:ext>
            </a:extLst>
          </p:cNvPr>
          <p:cNvSpPr txBox="1"/>
          <p:nvPr/>
        </p:nvSpPr>
        <p:spPr>
          <a:xfrm>
            <a:off x="1191990" y="748063"/>
            <a:ext cx="5977937" cy="1666501"/>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000" b="1" spc="-50">
                <a:solidFill>
                  <a:srgbClr val="FFFFFF"/>
                </a:solidFill>
                <a:latin typeface="+mj-lt"/>
                <a:ea typeface="+mj-ea"/>
                <a:cs typeface="+mj-cs"/>
              </a:rPr>
              <a:t>ACHIEVMENTS</a:t>
            </a:r>
          </a:p>
        </p:txBody>
      </p:sp>
      <p:sp>
        <p:nvSpPr>
          <p:cNvPr id="3" name="TextBox 2">
            <a:extLst>
              <a:ext uri="{FF2B5EF4-FFF2-40B4-BE49-F238E27FC236}">
                <a16:creationId xmlns:a16="http://schemas.microsoft.com/office/drawing/2014/main" id="{880CA19E-8772-D57C-6AD5-D791E7AED11A}"/>
              </a:ext>
            </a:extLst>
          </p:cNvPr>
          <p:cNvSpPr txBox="1"/>
          <p:nvPr/>
        </p:nvSpPr>
        <p:spPr>
          <a:xfrm>
            <a:off x="1193532" y="2714648"/>
            <a:ext cx="5977938" cy="3652667"/>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a:solidFill>
                  <a:srgbClr val="FFFFFF"/>
                </a:solidFill>
                <a:effectLst/>
              </a:rPr>
              <a:t>The </a:t>
            </a:r>
            <a:r>
              <a:rPr lang="en-US" b="1">
                <a:solidFill>
                  <a:srgbClr val="FFFFFF"/>
                </a:solidFill>
                <a:effectLst/>
              </a:rPr>
              <a:t>Glad Bharat Foundation</a:t>
            </a:r>
            <a:r>
              <a:rPr lang="en-US">
                <a:solidFill>
                  <a:srgbClr val="FFFFFF"/>
                </a:solidFill>
                <a:effectLst/>
              </a:rPr>
              <a:t>, which I worked for during my internship, was informed that it had won the </a:t>
            </a:r>
            <a:r>
              <a:rPr lang="en-US" b="1">
                <a:solidFill>
                  <a:srgbClr val="FFFFFF"/>
                </a:solidFill>
                <a:effectLst/>
              </a:rPr>
              <a:t>Urban Healthcare Excellence Award in the 2023 City Championships</a:t>
            </a:r>
            <a:r>
              <a:rPr lang="en-US">
                <a:solidFill>
                  <a:srgbClr val="FFFFFF"/>
                </a:solidFill>
                <a:effectLst/>
              </a:rPr>
              <a:t>. As a result, on July 6, 2023, we also had </a:t>
            </a:r>
            <a:r>
              <a:rPr lang="en-US" b="1">
                <a:solidFill>
                  <a:srgbClr val="FFFFFF"/>
                </a:solidFill>
                <a:effectLst/>
              </a:rPr>
              <a:t>the opportunity to appear in the Josh Talks documentary</a:t>
            </a:r>
            <a:r>
              <a:rPr lang="en-US">
                <a:solidFill>
                  <a:srgbClr val="FFFFFF"/>
                </a:solidFill>
                <a:effectLst/>
              </a:rPr>
              <a:t> with our </a:t>
            </a:r>
            <a:r>
              <a:rPr lang="en-US" b="1">
                <a:solidFill>
                  <a:srgbClr val="FFFFFF"/>
                </a:solidFill>
                <a:effectLst/>
              </a:rPr>
              <a:t>tutor Ahmad Sir.</a:t>
            </a:r>
            <a:r>
              <a:rPr lang="en-US">
                <a:solidFill>
                  <a:srgbClr val="FFFFFF"/>
                </a:solidFill>
                <a:effectLst/>
              </a:rPr>
              <a:t> </a:t>
            </a:r>
            <a:endParaRPr lang="en-US">
              <a:solidFill>
                <a:srgbClr val="FFFFFF"/>
              </a:solidFill>
            </a:endParaRPr>
          </a:p>
        </p:txBody>
      </p:sp>
      <p:sp>
        <p:nvSpPr>
          <p:cNvPr id="21" name="Rectangle 20">
            <a:extLst>
              <a:ext uri="{FF2B5EF4-FFF2-40B4-BE49-F238E27FC236}">
                <a16:creationId xmlns:a16="http://schemas.microsoft.com/office/drawing/2014/main" id="{3682BE5A-770A-4799-BE6D-CE0BD0AD2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6" name="Picture 5">
            <a:extLst>
              <a:ext uri="{FF2B5EF4-FFF2-40B4-BE49-F238E27FC236}">
                <a16:creationId xmlns:a16="http://schemas.microsoft.com/office/drawing/2014/main" id="{908AFD76-18D9-26D2-F6CB-3948BA4410A4}"/>
              </a:ext>
            </a:extLst>
          </p:cNvPr>
          <p:cNvPicPr>
            <a:picLocks noChangeAspect="1"/>
          </p:cNvPicPr>
          <p:nvPr/>
        </p:nvPicPr>
        <p:blipFill rotWithShape="1">
          <a:blip r:embed="rId2">
            <a:extLst>
              <a:ext uri="{28A0092B-C50C-407E-A947-70E740481C1C}">
                <a14:useLocalDpi xmlns:a14="http://schemas.microsoft.com/office/drawing/2010/main" val="0"/>
              </a:ext>
            </a:extLst>
          </a:blip>
          <a:srcRect l="6314" r="17872" b="2"/>
          <a:stretch/>
        </p:blipFill>
        <p:spPr>
          <a:xfrm>
            <a:off x="7611902" y="10"/>
            <a:ext cx="4578557" cy="3396985"/>
          </a:xfrm>
          <a:prstGeom prst="rect">
            <a:avLst/>
          </a:prstGeom>
        </p:spPr>
      </p:pic>
      <p:sp>
        <p:nvSpPr>
          <p:cNvPr id="23" name="Rectangle 22">
            <a:extLst>
              <a:ext uri="{FF2B5EF4-FFF2-40B4-BE49-F238E27FC236}">
                <a16:creationId xmlns:a16="http://schemas.microsoft.com/office/drawing/2014/main" id="{85B58713-80A3-4F72-8ADA-A63E6BA8B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3396996"/>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2218363-7613-DF26-A968-3E213D52B8CC}"/>
              </a:ext>
            </a:extLst>
          </p:cNvPr>
          <p:cNvPicPr>
            <a:picLocks noChangeAspect="1"/>
          </p:cNvPicPr>
          <p:nvPr/>
        </p:nvPicPr>
        <p:blipFill rotWithShape="1">
          <a:blip r:embed="rId3">
            <a:extLst>
              <a:ext uri="{28A0092B-C50C-407E-A947-70E740481C1C}">
                <a14:useLocalDpi xmlns:a14="http://schemas.microsoft.com/office/drawing/2010/main" val="0"/>
              </a:ext>
            </a:extLst>
          </a:blip>
          <a:srcRect r="8988" b="-4"/>
          <a:stretch/>
        </p:blipFill>
        <p:spPr>
          <a:xfrm>
            <a:off x="7611902" y="3461004"/>
            <a:ext cx="4580097" cy="3396995"/>
          </a:xfrm>
          <a:prstGeom prst="rect">
            <a:avLst/>
          </a:prstGeom>
        </p:spPr>
      </p:pic>
    </p:spTree>
    <p:extLst>
      <p:ext uri="{BB962C8B-B14F-4D97-AF65-F5344CB8AC3E}">
        <p14:creationId xmlns:p14="http://schemas.microsoft.com/office/powerpoint/2010/main" val="1651006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D5DFB10-3655-64BB-051D-79BECBFA70F0}"/>
              </a:ext>
            </a:extLst>
          </p:cNvPr>
          <p:cNvSpPr txBox="1"/>
          <p:nvPr/>
        </p:nvSpPr>
        <p:spPr>
          <a:xfrm>
            <a:off x="8141110" y="639097"/>
            <a:ext cx="3401961" cy="3686015"/>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6600" spc="-50">
                <a:solidFill>
                  <a:schemeClr val="tx1">
                    <a:lumMod val="85000"/>
                    <a:lumOff val="15000"/>
                  </a:schemeClr>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171A629F-894D-28AA-498F-6E27B4BA1C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3029" y="640081"/>
            <a:ext cx="5054156" cy="5054156"/>
          </a:xfrm>
          <a:prstGeom prst="rect">
            <a:avLst/>
          </a:prstGeom>
        </p:spPr>
      </p:pic>
      <p:cxnSp>
        <p:nvCxnSpPr>
          <p:cNvPr id="17" name="Straight Connector 16">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1" name="Rectangle 20">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54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dotDmnd">
          <a:fgClr>
            <a:schemeClr val="accent1"/>
          </a:fgClr>
          <a:bgClr>
            <a:schemeClr val="bg1"/>
          </a:bgClr>
        </a:patt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0BC920-10AC-48D8-C7CB-16C47EC811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261255" y="-2177852"/>
            <a:ext cx="5822732" cy="10809051"/>
          </a:xfrm>
          <a:prstGeom prst="rect">
            <a:avLst/>
          </a:prstGeom>
          <a:pattFill prst="openDmnd">
            <a:fgClr>
              <a:schemeClr val="accent1"/>
            </a:fgClr>
            <a:bgClr>
              <a:schemeClr val="bg1"/>
            </a:bgClr>
          </a:pattFill>
        </p:spPr>
      </p:pic>
    </p:spTree>
    <p:extLst>
      <p:ext uri="{BB962C8B-B14F-4D97-AF65-F5344CB8AC3E}">
        <p14:creationId xmlns:p14="http://schemas.microsoft.com/office/powerpoint/2010/main" val="1460179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89847F-3D66-C7C7-5469-B8536D7DE37B}"/>
              </a:ext>
            </a:extLst>
          </p:cNvPr>
          <p:cNvSpPr txBox="1"/>
          <p:nvPr/>
        </p:nvSpPr>
        <p:spPr>
          <a:xfrm>
            <a:off x="512064" y="411480"/>
            <a:ext cx="2798064" cy="523220"/>
          </a:xfrm>
          <a:prstGeom prst="rect">
            <a:avLst/>
          </a:prstGeom>
          <a:noFill/>
        </p:spPr>
        <p:txBody>
          <a:bodyPr wrap="square" rtlCol="0">
            <a:spAutoFit/>
          </a:bodyPr>
          <a:lstStyle/>
          <a:p>
            <a:r>
              <a:rPr lang="en-IN" sz="2800" b="1" dirty="0"/>
              <a:t>INTRODUCTION</a:t>
            </a:r>
          </a:p>
        </p:txBody>
      </p:sp>
      <p:pic>
        <p:nvPicPr>
          <p:cNvPr id="3" name="Picture 2" descr="Home - Glad Bharat Foundation">
            <a:extLst>
              <a:ext uri="{FF2B5EF4-FFF2-40B4-BE49-F238E27FC236}">
                <a16:creationId xmlns:a16="http://schemas.microsoft.com/office/drawing/2014/main" id="{692CE8DF-BDA6-24C7-724A-C6B6F12024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064" y="1936369"/>
            <a:ext cx="4513708" cy="2985262"/>
          </a:xfrm>
          <a:prstGeom prst="rect">
            <a:avLst/>
          </a:prstGeom>
          <a:noFill/>
          <a:ln>
            <a:noFill/>
          </a:ln>
        </p:spPr>
      </p:pic>
      <p:sp>
        <p:nvSpPr>
          <p:cNvPr id="5" name="TextBox 4">
            <a:extLst>
              <a:ext uri="{FF2B5EF4-FFF2-40B4-BE49-F238E27FC236}">
                <a16:creationId xmlns:a16="http://schemas.microsoft.com/office/drawing/2014/main" id="{0F5F4BBF-BB10-361D-3D61-506073FE08F3}"/>
              </a:ext>
            </a:extLst>
          </p:cNvPr>
          <p:cNvSpPr txBox="1"/>
          <p:nvPr/>
        </p:nvSpPr>
        <p:spPr>
          <a:xfrm>
            <a:off x="5900166" y="934700"/>
            <a:ext cx="4853178" cy="4936223"/>
          </a:xfrm>
          <a:prstGeom prst="rect">
            <a:avLst/>
          </a:prstGeom>
          <a:noFill/>
        </p:spPr>
        <p:txBody>
          <a:bodyPr wrap="square">
            <a:spAutoFit/>
          </a:bodyPr>
          <a:lstStyle/>
          <a:p>
            <a:pPr>
              <a:lnSpc>
                <a:spcPct val="150000"/>
              </a:lnSpc>
            </a:pPr>
            <a:r>
              <a:rPr lang="en-US" sz="2000" b="1" dirty="0">
                <a:latin typeface="Times New Roman" panose="02020603050405020304" pitchFamily="18" charset="0"/>
                <a:ea typeface="Times New Roman" panose="02020603050405020304" pitchFamily="18" charset="0"/>
              </a:rPr>
              <a:t>“Building a Self-Reliant Society” </a:t>
            </a:r>
            <a:r>
              <a:rPr lang="en-US" sz="2000" dirty="0">
                <a:latin typeface="Times New Roman" panose="02020603050405020304" pitchFamily="18" charset="0"/>
                <a:ea typeface="Times New Roman" panose="02020603050405020304" pitchFamily="18" charset="0"/>
              </a:rPr>
              <a:t>is a community development initiative and this is initiated by </a:t>
            </a:r>
            <a:r>
              <a:rPr lang="en-US" sz="2000" b="1" dirty="0">
                <a:latin typeface="Times New Roman" panose="02020603050405020304" pitchFamily="18" charset="0"/>
                <a:ea typeface="Times New Roman" panose="02020603050405020304" pitchFamily="18" charset="0"/>
              </a:rPr>
              <a:t>Glad Bharat </a:t>
            </a:r>
          </a:p>
          <a:p>
            <a:pPr>
              <a:lnSpc>
                <a:spcPct val="150000"/>
              </a:lnSpc>
            </a:pPr>
            <a:r>
              <a:rPr lang="en-US" sz="2000" b="1" dirty="0">
                <a:latin typeface="Times New Roman" panose="02020603050405020304" pitchFamily="18" charset="0"/>
                <a:ea typeface="Times New Roman" panose="02020603050405020304" pitchFamily="18" charset="0"/>
              </a:rPr>
              <a:t>Foundation. </a:t>
            </a:r>
            <a:r>
              <a:rPr lang="en-US" sz="2000" dirty="0">
                <a:latin typeface="Times New Roman" panose="02020603050405020304" pitchFamily="18" charset="0"/>
                <a:ea typeface="Times New Roman" panose="02020603050405020304" pitchFamily="18" charset="0"/>
              </a:rPr>
              <a:t>The organization works to develop a </a:t>
            </a:r>
            <a:r>
              <a:rPr lang="en-US" sz="2000" b="1" dirty="0">
                <a:latin typeface="Times New Roman" panose="02020603050405020304" pitchFamily="18" charset="0"/>
                <a:ea typeface="Times New Roman" panose="02020603050405020304" pitchFamily="18" charset="0"/>
              </a:rPr>
              <a:t>Self-Reliant Society </a:t>
            </a:r>
            <a:r>
              <a:rPr lang="en-US" sz="2000" dirty="0">
                <a:latin typeface="Times New Roman" panose="02020603050405020304" pitchFamily="18" charset="0"/>
                <a:ea typeface="Times New Roman" panose="02020603050405020304" pitchFamily="18" charset="0"/>
              </a:rPr>
              <a:t>by creating local leadership</a:t>
            </a:r>
            <a:r>
              <a:rPr lang="en-US" sz="2000" b="1" dirty="0">
                <a:latin typeface="Times New Roman" panose="02020603050405020304" pitchFamily="18" charset="0"/>
                <a:ea typeface="Times New Roman" panose="02020603050405020304" pitchFamily="18" charset="0"/>
              </a:rPr>
              <a:t>. </a:t>
            </a:r>
          </a:p>
          <a:p>
            <a:pPr>
              <a:lnSpc>
                <a:spcPct val="150000"/>
              </a:lnSpc>
            </a:pPr>
            <a:r>
              <a:rPr lang="en-US" sz="2000" b="1" dirty="0">
                <a:effectLst/>
                <a:latin typeface="Times New Roman" panose="02020603050405020304" pitchFamily="18" charset="0"/>
                <a:ea typeface="Times New Roman" panose="02020603050405020304" pitchFamily="18" charset="0"/>
              </a:rPr>
              <a:t>The Key Indices of the organization:</a:t>
            </a:r>
            <a:endParaRPr lang="en-IN" sz="1600" dirty="0">
              <a:effectLst/>
              <a:latin typeface="Times New Roman" panose="02020603050405020304" pitchFamily="18" charset="0"/>
              <a:ea typeface="Times New Roman" panose="02020603050405020304" pitchFamily="18" charset="0"/>
            </a:endParaRPr>
          </a:p>
          <a:p>
            <a:pPr>
              <a:lnSpc>
                <a:spcPct val="150000"/>
              </a:lnSpc>
            </a:pPr>
            <a:r>
              <a:rPr lang="en-US" sz="1800" b="1" dirty="0">
                <a:effectLst/>
                <a:latin typeface="Times New Roman" panose="02020603050405020304" pitchFamily="18" charset="0"/>
                <a:ea typeface="Times New Roman" panose="02020603050405020304" pitchFamily="18" charset="0"/>
              </a:rPr>
              <a:t>1. Education</a:t>
            </a:r>
            <a:endParaRPr lang="en-IN" sz="1600" dirty="0">
              <a:effectLst/>
              <a:latin typeface="Times New Roman" panose="02020603050405020304" pitchFamily="18" charset="0"/>
              <a:ea typeface="Times New Roman" panose="02020603050405020304" pitchFamily="18" charset="0"/>
            </a:endParaRPr>
          </a:p>
          <a:p>
            <a:pPr>
              <a:lnSpc>
                <a:spcPct val="150000"/>
              </a:lnSpc>
            </a:pPr>
            <a:r>
              <a:rPr lang="en-US" sz="1800" b="1" dirty="0">
                <a:effectLst/>
                <a:latin typeface="Times New Roman" panose="02020603050405020304" pitchFamily="18" charset="0"/>
                <a:ea typeface="Times New Roman" panose="02020603050405020304" pitchFamily="18" charset="0"/>
              </a:rPr>
              <a:t>2. Environment</a:t>
            </a:r>
            <a:endParaRPr lang="en-IN" sz="1600" dirty="0">
              <a:effectLst/>
              <a:latin typeface="Times New Roman" panose="02020603050405020304" pitchFamily="18" charset="0"/>
              <a:ea typeface="Times New Roman" panose="02020603050405020304" pitchFamily="18" charset="0"/>
            </a:endParaRPr>
          </a:p>
          <a:p>
            <a:pPr>
              <a:lnSpc>
                <a:spcPct val="150000"/>
              </a:lnSpc>
            </a:pPr>
            <a:r>
              <a:rPr lang="en-US" sz="1800" b="1" dirty="0">
                <a:effectLst/>
                <a:latin typeface="Times New Roman" panose="02020603050405020304" pitchFamily="18" charset="0"/>
                <a:ea typeface="Times New Roman" panose="02020603050405020304" pitchFamily="18" charset="0"/>
              </a:rPr>
              <a:t>3. Health</a:t>
            </a:r>
            <a:endParaRPr lang="en-IN" sz="1600" dirty="0">
              <a:effectLst/>
              <a:latin typeface="Times New Roman" panose="02020603050405020304" pitchFamily="18" charset="0"/>
              <a:ea typeface="Times New Roman" panose="02020603050405020304" pitchFamily="18" charset="0"/>
            </a:endParaRPr>
          </a:p>
          <a:p>
            <a:pPr>
              <a:lnSpc>
                <a:spcPct val="150000"/>
              </a:lnSpc>
            </a:pPr>
            <a:r>
              <a:rPr lang="en-US" sz="1800" b="1" dirty="0">
                <a:effectLst/>
                <a:latin typeface="Times New Roman" panose="02020603050405020304" pitchFamily="18" charset="0"/>
                <a:ea typeface="Times New Roman" panose="02020603050405020304" pitchFamily="18" charset="0"/>
              </a:rPr>
              <a:t>4. Livelihood</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94689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extBox 2">
            <a:extLst>
              <a:ext uri="{FF2B5EF4-FFF2-40B4-BE49-F238E27FC236}">
                <a16:creationId xmlns:a16="http://schemas.microsoft.com/office/drawing/2014/main" id="{3B4E3F9C-B60A-EFF6-0128-BED201005D03}"/>
              </a:ext>
            </a:extLst>
          </p:cNvPr>
          <p:cNvGraphicFramePr/>
          <p:nvPr>
            <p:extLst>
              <p:ext uri="{D42A27DB-BD31-4B8C-83A1-F6EECF244321}">
                <p14:modId xmlns:p14="http://schemas.microsoft.com/office/powerpoint/2010/main" val="700711366"/>
              </p:ext>
            </p:extLst>
          </p:nvPr>
        </p:nvGraphicFramePr>
        <p:xfrm>
          <a:off x="873492" y="821695"/>
          <a:ext cx="6884469" cy="4555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353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DA4510-D155-36EC-D990-76039EC7B024}"/>
              </a:ext>
            </a:extLst>
          </p:cNvPr>
          <p:cNvSpPr txBox="1"/>
          <p:nvPr/>
        </p:nvSpPr>
        <p:spPr>
          <a:xfrm>
            <a:off x="940869" y="1977186"/>
            <a:ext cx="6097604" cy="2535566"/>
          </a:xfrm>
          <a:prstGeom prst="rect">
            <a:avLst/>
          </a:prstGeom>
          <a:noFill/>
        </p:spPr>
        <p:txBody>
          <a:bodyPr wrap="square">
            <a:spAutoFit/>
          </a:bodyPr>
          <a:lstStyle/>
          <a:p>
            <a:pPr marL="342900" lvl="0" indent="-342900" algn="just">
              <a:lnSpc>
                <a:spcPct val="150000"/>
              </a:lnSpc>
              <a:buFont typeface="+mj-lt"/>
              <a:buAutoNum type="arabicPeriod"/>
            </a:pPr>
            <a:r>
              <a:rPr lang="en-US" sz="1800" b="1" dirty="0">
                <a:effectLst/>
                <a:latin typeface="Times New Roman" panose="02020603050405020304" pitchFamily="18" charset="0"/>
                <a:ea typeface="Times New Roman" panose="02020603050405020304" pitchFamily="18" charset="0"/>
              </a:rPr>
              <a:t>No Government Interaction</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800" b="1" dirty="0">
                <a:effectLst/>
                <a:latin typeface="Times New Roman" panose="02020603050405020304" pitchFamily="18" charset="0"/>
                <a:ea typeface="Times New Roman" panose="02020603050405020304" pitchFamily="18" charset="0"/>
              </a:rPr>
              <a:t>No Basic Education among elders</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800" b="1" dirty="0">
                <a:effectLst/>
                <a:latin typeface="Times New Roman" panose="02020603050405020304" pitchFamily="18" charset="0"/>
                <a:ea typeface="Times New Roman" panose="02020603050405020304" pitchFamily="18" charset="0"/>
              </a:rPr>
              <a:t>Low resource Availability </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800" b="1" dirty="0">
                <a:effectLst/>
                <a:latin typeface="Times New Roman" panose="02020603050405020304" pitchFamily="18" charset="0"/>
                <a:ea typeface="Times New Roman" panose="02020603050405020304" pitchFamily="18" charset="0"/>
              </a:rPr>
              <a:t>Ignorance from Govt. Officials</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800" b="1" dirty="0">
                <a:effectLst/>
                <a:latin typeface="Times New Roman" panose="02020603050405020304" pitchFamily="18" charset="0"/>
                <a:ea typeface="Times New Roman" panose="02020603050405020304" pitchFamily="18" charset="0"/>
              </a:rPr>
              <a:t>Low Menstrual Hygiene</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800" b="1" dirty="0">
                <a:effectLst/>
                <a:latin typeface="Times New Roman" panose="02020603050405020304" pitchFamily="18" charset="0"/>
                <a:ea typeface="Times New Roman" panose="02020603050405020304" pitchFamily="18" charset="0"/>
              </a:rPr>
              <a:t>Unemployment</a:t>
            </a:r>
            <a:endParaRPr lang="en-IN" sz="16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BFDB31FB-5DB3-F4A0-CC80-CCC9A3EC7275}"/>
              </a:ext>
            </a:extLst>
          </p:cNvPr>
          <p:cNvSpPr txBox="1"/>
          <p:nvPr/>
        </p:nvSpPr>
        <p:spPr>
          <a:xfrm>
            <a:off x="613608" y="4648892"/>
            <a:ext cx="8944277" cy="1289071"/>
          </a:xfrm>
          <a:prstGeom prst="rect">
            <a:avLst/>
          </a:prstGeom>
          <a:noFill/>
        </p:spPr>
        <p:txBody>
          <a:bodyPr wrap="square">
            <a:spAutoFit/>
          </a:bodyPr>
          <a:lstStyle/>
          <a:p>
            <a:pPr marL="228600" algn="just">
              <a:lnSpc>
                <a:spcPct val="150000"/>
              </a:lnSpc>
            </a:pPr>
            <a:r>
              <a:rPr lang="en-US" dirty="0">
                <a:latin typeface="Times New Roman" panose="02020603050405020304" pitchFamily="18" charset="0"/>
                <a:ea typeface="Times New Roman" panose="02020603050405020304" pitchFamily="18" charset="0"/>
              </a:rPr>
              <a:t>O</a:t>
            </a:r>
            <a:r>
              <a:rPr lang="en-US" sz="1800" dirty="0">
                <a:effectLst/>
                <a:latin typeface="Times New Roman" panose="02020603050405020304" pitchFamily="18" charset="0"/>
                <a:ea typeface="Times New Roman" panose="02020603050405020304" pitchFamily="18" charset="0"/>
              </a:rPr>
              <a:t>ur survey concluded that the causes of all the problems faced by these less privileged sections are neglected areas, Lack of Awareness, Basic Education, and Less Interaction with government bodies. They were having a blockage in taking steps for their basic rights.</a:t>
            </a:r>
            <a:endParaRPr lang="en-IN" sz="16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9CFBEB59-E7BE-4DAD-91CC-F17AF1437659}"/>
              </a:ext>
            </a:extLst>
          </p:cNvPr>
          <p:cNvSpPr txBox="1"/>
          <p:nvPr/>
        </p:nvSpPr>
        <p:spPr>
          <a:xfrm>
            <a:off x="940869" y="1370794"/>
            <a:ext cx="4831882" cy="646331"/>
          </a:xfrm>
          <a:prstGeom prst="rect">
            <a:avLst/>
          </a:prstGeom>
          <a:noFill/>
        </p:spPr>
        <p:txBody>
          <a:bodyPr wrap="square" rtlCol="0">
            <a:spAutoFit/>
          </a:bodyPr>
          <a:lstStyle/>
          <a:p>
            <a:r>
              <a:rPr lang="en-IN" dirty="0"/>
              <a:t>We took around a few survey from different homes there in a urban slum area:  </a:t>
            </a:r>
          </a:p>
        </p:txBody>
      </p:sp>
      <p:pic>
        <p:nvPicPr>
          <p:cNvPr id="9" name="Picture 8">
            <a:extLst>
              <a:ext uri="{FF2B5EF4-FFF2-40B4-BE49-F238E27FC236}">
                <a16:creationId xmlns:a16="http://schemas.microsoft.com/office/drawing/2014/main" id="{9DFDEF67-05E2-9A4A-4394-A199AA98D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6091" y="1399658"/>
            <a:ext cx="5721719" cy="3249233"/>
          </a:xfrm>
          <a:prstGeom prst="rect">
            <a:avLst/>
          </a:prstGeom>
        </p:spPr>
      </p:pic>
      <p:sp>
        <p:nvSpPr>
          <p:cNvPr id="10" name="TextBox 9">
            <a:extLst>
              <a:ext uri="{FF2B5EF4-FFF2-40B4-BE49-F238E27FC236}">
                <a16:creationId xmlns:a16="http://schemas.microsoft.com/office/drawing/2014/main" id="{44DBA4A6-6D43-B0E3-2E71-DB95F2D94E3A}"/>
              </a:ext>
            </a:extLst>
          </p:cNvPr>
          <p:cNvSpPr txBox="1"/>
          <p:nvPr/>
        </p:nvSpPr>
        <p:spPr>
          <a:xfrm>
            <a:off x="839323" y="396817"/>
            <a:ext cx="8718562" cy="523220"/>
          </a:xfrm>
          <a:prstGeom prst="rect">
            <a:avLst/>
          </a:prstGeom>
          <a:noFill/>
        </p:spPr>
        <p:txBody>
          <a:bodyPr wrap="square" rtlCol="0">
            <a:spAutoFit/>
          </a:bodyPr>
          <a:lstStyle/>
          <a:p>
            <a:r>
              <a:rPr lang="en-IN" sz="2800" b="1" dirty="0"/>
              <a:t>Problem Identification and The Cause of the Problem</a:t>
            </a:r>
          </a:p>
        </p:txBody>
      </p:sp>
    </p:spTree>
    <p:extLst>
      <p:ext uri="{BB962C8B-B14F-4D97-AF65-F5344CB8AC3E}">
        <p14:creationId xmlns:p14="http://schemas.microsoft.com/office/powerpoint/2010/main" val="1751633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0B7C29-6336-D17F-FD85-89940443DA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8265" y="1375647"/>
            <a:ext cx="10587788" cy="3090831"/>
          </a:xfrm>
          <a:prstGeom prst="rect">
            <a:avLst/>
          </a:prstGeom>
          <a:noFill/>
        </p:spPr>
      </p:pic>
      <p:sp>
        <p:nvSpPr>
          <p:cNvPr id="6" name="TextBox 5">
            <a:extLst>
              <a:ext uri="{FF2B5EF4-FFF2-40B4-BE49-F238E27FC236}">
                <a16:creationId xmlns:a16="http://schemas.microsoft.com/office/drawing/2014/main" id="{B8E5D498-6C6D-D9B7-90F9-C66AB1C63066}"/>
              </a:ext>
            </a:extLst>
          </p:cNvPr>
          <p:cNvSpPr txBox="1"/>
          <p:nvPr/>
        </p:nvSpPr>
        <p:spPr>
          <a:xfrm>
            <a:off x="558265" y="416292"/>
            <a:ext cx="4649002" cy="584775"/>
          </a:xfrm>
          <a:prstGeom prst="rect">
            <a:avLst/>
          </a:prstGeom>
          <a:noFill/>
        </p:spPr>
        <p:txBody>
          <a:bodyPr wrap="square" rtlCol="0">
            <a:spAutoFit/>
          </a:bodyPr>
          <a:lstStyle/>
          <a:p>
            <a:r>
              <a:rPr lang="en-IN" sz="3200" b="1" dirty="0"/>
              <a:t>Objective to be achieved</a:t>
            </a:r>
          </a:p>
        </p:txBody>
      </p:sp>
      <p:sp>
        <p:nvSpPr>
          <p:cNvPr id="8" name="TextBox 7">
            <a:extLst>
              <a:ext uri="{FF2B5EF4-FFF2-40B4-BE49-F238E27FC236}">
                <a16:creationId xmlns:a16="http://schemas.microsoft.com/office/drawing/2014/main" id="{2D5CF4F5-8922-8013-2EF4-268CF0DF2156}"/>
              </a:ext>
            </a:extLst>
          </p:cNvPr>
          <p:cNvSpPr txBox="1"/>
          <p:nvPr/>
        </p:nvSpPr>
        <p:spPr>
          <a:xfrm>
            <a:off x="558265" y="4841059"/>
            <a:ext cx="10587788" cy="1289071"/>
          </a:xfrm>
          <a:prstGeom prst="rect">
            <a:avLst/>
          </a:prstGeom>
          <a:noFill/>
        </p:spPr>
        <p:txBody>
          <a:bodyPr wrap="square">
            <a:spAutoFit/>
          </a:bodyPr>
          <a:lstStyle/>
          <a:p>
            <a:pPr algn="just">
              <a:lnSpc>
                <a:spcPct val="150000"/>
              </a:lnSpc>
            </a:pPr>
            <a:r>
              <a:rPr lang="en-US" sz="1800" dirty="0">
                <a:effectLst/>
                <a:latin typeface="Times New Roman" panose="02020603050405020304" pitchFamily="18" charset="0"/>
                <a:ea typeface="Times New Roman" panose="02020603050405020304" pitchFamily="18" charset="0"/>
              </a:rPr>
              <a:t>As I have mentioned above, the vision of our organization is to make society self-reliant by developing local leadership at every level of society to improve the present condition of education, environment, health, and livelihoods. </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78474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284004-70F3-C63E-41F3-81E44E547F8E}"/>
              </a:ext>
            </a:extLst>
          </p:cNvPr>
          <p:cNvSpPr txBox="1"/>
          <p:nvPr/>
        </p:nvSpPr>
        <p:spPr>
          <a:xfrm>
            <a:off x="577515" y="299826"/>
            <a:ext cx="8661077" cy="523220"/>
          </a:xfrm>
          <a:prstGeom prst="rect">
            <a:avLst/>
          </a:prstGeom>
          <a:noFill/>
        </p:spPr>
        <p:txBody>
          <a:bodyPr wrap="square" rtlCol="0">
            <a:spAutoFit/>
          </a:bodyPr>
          <a:lstStyle/>
          <a:p>
            <a:r>
              <a:rPr lang="en-IN" sz="2800" b="1" dirty="0"/>
              <a:t>Various Steps Taken to Achieve the Foundation Objective</a:t>
            </a:r>
          </a:p>
        </p:txBody>
      </p:sp>
      <p:pic>
        <p:nvPicPr>
          <p:cNvPr id="5" name="Picture 4">
            <a:extLst>
              <a:ext uri="{FF2B5EF4-FFF2-40B4-BE49-F238E27FC236}">
                <a16:creationId xmlns:a16="http://schemas.microsoft.com/office/drawing/2014/main" id="{7F19B3AF-3A17-A68B-2F7A-ECC6EA394D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01759" y="1114096"/>
            <a:ext cx="2969200" cy="2891299"/>
          </a:xfrm>
          <a:prstGeom prst="rect">
            <a:avLst/>
          </a:prstGeom>
          <a:ln>
            <a:solidFill>
              <a:schemeClr val="tx1"/>
            </a:solidFill>
          </a:ln>
        </p:spPr>
      </p:pic>
      <p:pic>
        <p:nvPicPr>
          <p:cNvPr id="7" name="Picture 6" descr="Two men holding newspapers and smiling&#10;&#10;Description automatically generated">
            <a:extLst>
              <a:ext uri="{FF2B5EF4-FFF2-40B4-BE49-F238E27FC236}">
                <a16:creationId xmlns:a16="http://schemas.microsoft.com/office/drawing/2014/main" id="{9DCBC2F4-2614-7431-39AA-BB567EA20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1079" y="1114096"/>
            <a:ext cx="3047738" cy="2891300"/>
          </a:xfrm>
          <a:prstGeom prst="rect">
            <a:avLst/>
          </a:prstGeom>
          <a:ln w="28575">
            <a:noFill/>
          </a:ln>
        </p:spPr>
      </p:pic>
      <p:sp>
        <p:nvSpPr>
          <p:cNvPr id="9" name="TextBox 8">
            <a:extLst>
              <a:ext uri="{FF2B5EF4-FFF2-40B4-BE49-F238E27FC236}">
                <a16:creationId xmlns:a16="http://schemas.microsoft.com/office/drawing/2014/main" id="{AC5E7633-D1F7-7A5E-F62A-25368E2DCDCD}"/>
              </a:ext>
            </a:extLst>
          </p:cNvPr>
          <p:cNvSpPr txBox="1"/>
          <p:nvPr/>
        </p:nvSpPr>
        <p:spPr>
          <a:xfrm>
            <a:off x="577515" y="2214581"/>
            <a:ext cx="1648326" cy="369332"/>
          </a:xfrm>
          <a:prstGeom prst="rect">
            <a:avLst/>
          </a:prstGeom>
          <a:gradFill flip="none" rotWithShape="1">
            <a:gsLst>
              <a:gs pos="15000">
                <a:srgbClr val="E5721B">
                  <a:tint val="66000"/>
                  <a:satMod val="160000"/>
                </a:srgbClr>
              </a:gs>
              <a:gs pos="50000">
                <a:srgbClr val="E5721B">
                  <a:tint val="44500"/>
                  <a:satMod val="160000"/>
                </a:srgbClr>
              </a:gs>
              <a:gs pos="100000">
                <a:srgbClr val="E5721B">
                  <a:tint val="23500"/>
                  <a:satMod val="160000"/>
                </a:srgbClr>
              </a:gs>
            </a:gsLst>
            <a:path path="circle">
              <a:fillToRect l="50000" t="50000" r="50000" b="50000"/>
            </a:path>
            <a:tileRect/>
          </a:gradFill>
          <a:effectLst>
            <a:softEdge rad="114300"/>
          </a:effectLst>
        </p:spPr>
        <p:txBody>
          <a:bodyPr wrap="square">
            <a:spAutoFit/>
          </a:bodyPr>
          <a:lstStyle/>
          <a:p>
            <a:r>
              <a:rPr lang="en-US" sz="1800" b="1" dirty="0">
                <a:effectLst/>
                <a:latin typeface="Times New Roman" panose="02020603050405020304" pitchFamily="18" charset="0"/>
                <a:ea typeface="Times New Roman" panose="02020603050405020304" pitchFamily="18" charset="0"/>
              </a:rPr>
              <a:t>2. PAD-ATM </a:t>
            </a:r>
            <a:endParaRPr lang="en-IN" dirty="0"/>
          </a:p>
        </p:txBody>
      </p:sp>
      <p:sp>
        <p:nvSpPr>
          <p:cNvPr id="12" name="TextBox 11">
            <a:extLst>
              <a:ext uri="{FF2B5EF4-FFF2-40B4-BE49-F238E27FC236}">
                <a16:creationId xmlns:a16="http://schemas.microsoft.com/office/drawing/2014/main" id="{85CF6EF2-2F1A-CD9E-20EE-54308062C40D}"/>
              </a:ext>
            </a:extLst>
          </p:cNvPr>
          <p:cNvSpPr txBox="1"/>
          <p:nvPr/>
        </p:nvSpPr>
        <p:spPr>
          <a:xfrm>
            <a:off x="595935" y="937152"/>
            <a:ext cx="4312118" cy="40011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50000" t="50000" r="50000" b="50000"/>
            </a:path>
            <a:tileRect/>
          </a:gradFill>
          <a:effectLst>
            <a:softEdge rad="76200"/>
          </a:effectLst>
        </p:spPr>
        <p:txBody>
          <a:bodyPr wrap="square" rtlCol="0">
            <a:spAutoFit/>
          </a:bodyPr>
          <a:lstStyle/>
          <a:p>
            <a:r>
              <a:rPr lang="en-IN" sz="2000" b="1" dirty="0"/>
              <a:t>1. DWDB(Donate Waste Discover Best)</a:t>
            </a:r>
          </a:p>
        </p:txBody>
      </p:sp>
      <p:sp>
        <p:nvSpPr>
          <p:cNvPr id="14" name="TextBox 13">
            <a:extLst>
              <a:ext uri="{FF2B5EF4-FFF2-40B4-BE49-F238E27FC236}">
                <a16:creationId xmlns:a16="http://schemas.microsoft.com/office/drawing/2014/main" id="{46EB8F6F-D6DD-53BC-01D6-3994144E7C28}"/>
              </a:ext>
            </a:extLst>
          </p:cNvPr>
          <p:cNvSpPr txBox="1"/>
          <p:nvPr/>
        </p:nvSpPr>
        <p:spPr>
          <a:xfrm>
            <a:off x="779963" y="1291251"/>
            <a:ext cx="4948174" cy="923330"/>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DWDB</a:t>
            </a:r>
            <a:r>
              <a:rPr lang="en-US" sz="1800" dirty="0">
                <a:effectLst/>
                <a:latin typeface="Times New Roman" panose="02020603050405020304" pitchFamily="18" charset="0"/>
                <a:ea typeface="Times New Roman" panose="02020603050405020304" pitchFamily="18" charset="0"/>
              </a:rPr>
              <a:t> is a phase that demonstrates how urban residents </a:t>
            </a:r>
            <a:r>
              <a:rPr lang="en-US" sz="1800" b="1" dirty="0">
                <a:effectLst/>
                <a:latin typeface="Times New Roman" panose="02020603050405020304" pitchFamily="18" charset="0"/>
                <a:ea typeface="Times New Roman" panose="02020603050405020304" pitchFamily="18" charset="0"/>
              </a:rPr>
              <a:t>participate in the development of less fortunate individuals.</a:t>
            </a:r>
            <a:endParaRPr lang="en-IN" dirty="0"/>
          </a:p>
        </p:txBody>
      </p:sp>
      <p:sp>
        <p:nvSpPr>
          <p:cNvPr id="16" name="TextBox 15">
            <a:extLst>
              <a:ext uri="{FF2B5EF4-FFF2-40B4-BE49-F238E27FC236}">
                <a16:creationId xmlns:a16="http://schemas.microsoft.com/office/drawing/2014/main" id="{C0BAFCD6-851D-263C-00C6-72AE0BB4E7D6}"/>
              </a:ext>
            </a:extLst>
          </p:cNvPr>
          <p:cNvSpPr txBox="1"/>
          <p:nvPr/>
        </p:nvSpPr>
        <p:spPr>
          <a:xfrm>
            <a:off x="779963" y="2554519"/>
            <a:ext cx="5061115" cy="1477328"/>
          </a:xfrm>
          <a:prstGeom prst="rect">
            <a:avLst/>
          </a:prstGeom>
          <a:noFill/>
        </p:spPr>
        <p:txBody>
          <a:bodyPr wrap="square">
            <a:spAutoFit/>
          </a:bodyPr>
          <a:lstStyle/>
          <a:p>
            <a:r>
              <a:rPr lang="en-US" dirty="0">
                <a:latin typeface="Times New Roman" panose="02020603050405020304" pitchFamily="18" charset="0"/>
                <a:ea typeface="Times New Roman" panose="02020603050405020304" pitchFamily="18" charset="0"/>
              </a:rPr>
              <a:t>The </a:t>
            </a:r>
            <a:r>
              <a:rPr lang="en-US" b="1" dirty="0">
                <a:latin typeface="Times New Roman" panose="02020603050405020304" pitchFamily="18" charset="0"/>
                <a:ea typeface="Times New Roman" panose="02020603050405020304" pitchFamily="18" charset="0"/>
              </a:rPr>
              <a:t>Pad-ATM</a:t>
            </a:r>
            <a:r>
              <a:rPr lang="en-US"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 the Flagship initiative which provides easy </a:t>
            </a:r>
            <a:r>
              <a:rPr lang="en-US" sz="1800" b="1" dirty="0">
                <a:effectLst/>
                <a:latin typeface="Times New Roman" panose="02020603050405020304" pitchFamily="18" charset="0"/>
                <a:ea typeface="Times New Roman" panose="02020603050405020304" pitchFamily="18" charset="0"/>
              </a:rPr>
              <a:t>accessibility </a:t>
            </a:r>
            <a:r>
              <a:rPr lang="en-US" sz="1800" dirty="0">
                <a:effectLst/>
                <a:latin typeface="Times New Roman" panose="02020603050405020304" pitchFamily="18" charset="0"/>
                <a:ea typeface="Times New Roman" panose="02020603050405020304" pitchFamily="18" charset="0"/>
              </a:rPr>
              <a:t>of sanitary pads at an affordable price to women and adolescent girls living in rural remote areas, urban slums, and girls studying at under-resourced schools.</a:t>
            </a:r>
            <a:endParaRPr lang="en-IN" dirty="0"/>
          </a:p>
        </p:txBody>
      </p:sp>
      <p:sp>
        <p:nvSpPr>
          <p:cNvPr id="17" name="Rectangle: Diagonal Corners Snipped 16">
            <a:extLst>
              <a:ext uri="{FF2B5EF4-FFF2-40B4-BE49-F238E27FC236}">
                <a16:creationId xmlns:a16="http://schemas.microsoft.com/office/drawing/2014/main" id="{35CDE651-93FC-C8F3-B302-CF9B5FD4F5F4}"/>
              </a:ext>
            </a:extLst>
          </p:cNvPr>
          <p:cNvSpPr/>
          <p:nvPr/>
        </p:nvSpPr>
        <p:spPr>
          <a:xfrm>
            <a:off x="187128" y="4096095"/>
            <a:ext cx="3669121" cy="2175900"/>
          </a:xfrm>
          <a:prstGeom prst="snip2DiagRect">
            <a:avLst/>
          </a:prstGeom>
          <a:blipFill>
            <a:blip r:embed="rId4"/>
            <a:stretch>
              <a:fillRect/>
            </a:stretch>
          </a:blipFill>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Diagonal Corners Snipped 18">
            <a:extLst>
              <a:ext uri="{FF2B5EF4-FFF2-40B4-BE49-F238E27FC236}">
                <a16:creationId xmlns:a16="http://schemas.microsoft.com/office/drawing/2014/main" id="{8D99C9B4-4D5E-5445-FE03-ED7345A2A55A}"/>
              </a:ext>
            </a:extLst>
          </p:cNvPr>
          <p:cNvSpPr/>
          <p:nvPr/>
        </p:nvSpPr>
        <p:spPr>
          <a:xfrm>
            <a:off x="4040044" y="4096095"/>
            <a:ext cx="3894403" cy="2175900"/>
          </a:xfrm>
          <a:prstGeom prst="snip2DiagRect">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Diagonal Corners Snipped 19">
            <a:extLst>
              <a:ext uri="{FF2B5EF4-FFF2-40B4-BE49-F238E27FC236}">
                <a16:creationId xmlns:a16="http://schemas.microsoft.com/office/drawing/2014/main" id="{09D97793-F5D4-E766-64FD-848A38B3A16E}"/>
              </a:ext>
            </a:extLst>
          </p:cNvPr>
          <p:cNvSpPr/>
          <p:nvPr/>
        </p:nvSpPr>
        <p:spPr>
          <a:xfrm>
            <a:off x="8034160" y="4096094"/>
            <a:ext cx="3970712" cy="2175900"/>
          </a:xfrm>
          <a:prstGeom prst="snip2DiagRect">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20533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96CD800-C8BF-41B5-983A-3B3D95FA9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2" name="Rectangle 31">
            <a:extLst>
              <a:ext uri="{FF2B5EF4-FFF2-40B4-BE49-F238E27FC236}">
                <a16:creationId xmlns:a16="http://schemas.microsoft.com/office/drawing/2014/main" id="{ED36A27B-61AE-4AA1-8BD6-7310E072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34" name="Straight Connector 33">
            <a:extLst>
              <a:ext uri="{FF2B5EF4-FFF2-40B4-BE49-F238E27FC236}">
                <a16:creationId xmlns:a16="http://schemas.microsoft.com/office/drawing/2014/main" id="{511BC4C5-EB16-4C0B-83E6-96A39848CF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20E9A622-9996-4927-BBCD-AEE2687B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1DE3FC3-BAC1-4105-9620-4FB64EDCE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590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 name="TextBox 2">
            <a:extLst>
              <a:ext uri="{FF2B5EF4-FFF2-40B4-BE49-F238E27FC236}">
                <a16:creationId xmlns:a16="http://schemas.microsoft.com/office/drawing/2014/main" id="{9749032E-4BEB-8264-2E54-37CEDE7785FE}"/>
              </a:ext>
            </a:extLst>
          </p:cNvPr>
          <p:cNvSpPr txBox="1"/>
          <p:nvPr/>
        </p:nvSpPr>
        <p:spPr>
          <a:xfrm>
            <a:off x="427402" y="656299"/>
            <a:ext cx="3735500" cy="425247"/>
          </a:xfrm>
          <a:prstGeom prst="rect">
            <a:avLst/>
          </a:prstGeom>
        </p:spPr>
        <p:txBody>
          <a:bodyPr vert="horz" lIns="0" tIns="45720" rIns="0" bIns="45720" rtlCol="0">
            <a:noAutofit/>
          </a:bodyPr>
          <a:lstStyle/>
          <a:p>
            <a:pPr lvl="0" defTabSz="914400">
              <a:lnSpc>
                <a:spcPct val="90000"/>
              </a:lnSpc>
              <a:spcBef>
                <a:spcPct val="0"/>
              </a:spcBef>
              <a:spcAft>
                <a:spcPts val="600"/>
              </a:spcAft>
              <a:buClr>
                <a:schemeClr val="accent1"/>
              </a:buClr>
              <a:buSzPts val="1800"/>
              <a:buFont typeface="Calibri" panose="020F0502020204030204" pitchFamily="34" charset="0"/>
            </a:pPr>
            <a:r>
              <a:rPr lang="en-US" sz="4000" b="1" spc="-50" dirty="0">
                <a:solidFill>
                  <a:srgbClr val="FFFFFF"/>
                </a:solidFill>
                <a:effectLst/>
                <a:latin typeface="+mj-lt"/>
              </a:rPr>
              <a:t>3. Glad Bharat </a:t>
            </a:r>
            <a:r>
              <a:rPr lang="en-US" sz="4000" b="1" spc="-50" dirty="0" err="1">
                <a:solidFill>
                  <a:srgbClr val="FFFFFF"/>
                </a:solidFill>
                <a:effectLst/>
                <a:latin typeface="+mj-lt"/>
              </a:rPr>
              <a:t>Pathshala</a:t>
            </a:r>
            <a:endParaRPr lang="en-US" sz="4000" spc="-50" dirty="0">
              <a:solidFill>
                <a:srgbClr val="FFFFFF"/>
              </a:solidFill>
              <a:effectLst/>
              <a:latin typeface="+mj-lt"/>
            </a:endParaRPr>
          </a:p>
        </p:txBody>
      </p:sp>
      <p:sp>
        <p:nvSpPr>
          <p:cNvPr id="40" name="Rectangle 39">
            <a:extLst>
              <a:ext uri="{FF2B5EF4-FFF2-40B4-BE49-F238E27FC236}">
                <a16:creationId xmlns:a16="http://schemas.microsoft.com/office/drawing/2014/main" id="{CEF02B21-6D04-4A6A-B03E-CF7642D59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67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2" name="Rectangle 41">
            <a:extLst>
              <a:ext uri="{FF2B5EF4-FFF2-40B4-BE49-F238E27FC236}">
                <a16:creationId xmlns:a16="http://schemas.microsoft.com/office/drawing/2014/main" id="{97E39010-823C-439A-B438-FEEDF54908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6279" y="0"/>
            <a:ext cx="3610035" cy="33559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D7F29F1-B53D-2FD9-DD9B-DD733E2AC4C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755" r="24735" b="-2"/>
          <a:stretch/>
        </p:blipFill>
        <p:spPr>
          <a:xfrm>
            <a:off x="4810465" y="100110"/>
            <a:ext cx="3610035" cy="3149707"/>
          </a:xfrm>
          <a:prstGeom prst="rect">
            <a:avLst/>
          </a:prstGeom>
        </p:spPr>
      </p:pic>
      <p:pic>
        <p:nvPicPr>
          <p:cNvPr id="5" name="Picture 4">
            <a:extLst>
              <a:ext uri="{FF2B5EF4-FFF2-40B4-BE49-F238E27FC236}">
                <a16:creationId xmlns:a16="http://schemas.microsoft.com/office/drawing/2014/main" id="{63690C54-B4C1-FAE1-BD10-D02D05F50D9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9163" r="-2" b="-2"/>
          <a:stretch/>
        </p:blipFill>
        <p:spPr>
          <a:xfrm>
            <a:off x="4810465" y="3377361"/>
            <a:ext cx="7168175" cy="3353096"/>
          </a:xfrm>
          <a:prstGeom prst="rect">
            <a:avLst/>
          </a:prstGeom>
        </p:spPr>
      </p:pic>
      <p:pic>
        <p:nvPicPr>
          <p:cNvPr id="8" name="Picture 7" descr="A group of children sitting on the ground drawing">
            <a:extLst>
              <a:ext uri="{FF2B5EF4-FFF2-40B4-BE49-F238E27FC236}">
                <a16:creationId xmlns:a16="http://schemas.microsoft.com/office/drawing/2014/main" id="{93943BCA-04AF-0744-A644-13C04D8B42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0593" y="137173"/>
            <a:ext cx="3408047" cy="3112644"/>
          </a:xfrm>
          <a:prstGeom prst="rect">
            <a:avLst/>
          </a:prstGeom>
        </p:spPr>
      </p:pic>
      <p:sp>
        <p:nvSpPr>
          <p:cNvPr id="12" name="TextBox 11">
            <a:extLst>
              <a:ext uri="{FF2B5EF4-FFF2-40B4-BE49-F238E27FC236}">
                <a16:creationId xmlns:a16="http://schemas.microsoft.com/office/drawing/2014/main" id="{F665AB2A-2B21-EC42-5795-3A8D344B85E2}"/>
              </a:ext>
            </a:extLst>
          </p:cNvPr>
          <p:cNvSpPr txBox="1"/>
          <p:nvPr/>
        </p:nvSpPr>
        <p:spPr>
          <a:xfrm>
            <a:off x="355331" y="1953979"/>
            <a:ext cx="4169644" cy="2031325"/>
          </a:xfrm>
          <a:prstGeom prst="rect">
            <a:avLst/>
          </a:prstGeom>
          <a:noFill/>
        </p:spPr>
        <p:txBody>
          <a:bodyPr wrap="square">
            <a:spAutoFit/>
          </a:bodyPr>
          <a:lstStyle/>
          <a:p>
            <a:r>
              <a:rPr lang="en-US" b="0" i="0" dirty="0">
                <a:solidFill>
                  <a:srgbClr val="D1D5DB"/>
                </a:solidFill>
                <a:effectLst/>
                <a:latin typeface="Söhne"/>
              </a:rPr>
              <a:t>As part of our Glad Bharat </a:t>
            </a:r>
            <a:r>
              <a:rPr lang="en-US" b="0" i="0" dirty="0" err="1">
                <a:solidFill>
                  <a:srgbClr val="D1D5DB"/>
                </a:solidFill>
                <a:effectLst/>
                <a:latin typeface="Söhne"/>
              </a:rPr>
              <a:t>Pathshala</a:t>
            </a:r>
            <a:r>
              <a:rPr lang="en-US" b="0" i="0" dirty="0">
                <a:solidFill>
                  <a:srgbClr val="D1D5DB"/>
                </a:solidFill>
                <a:effectLst/>
                <a:latin typeface="Söhne"/>
              </a:rPr>
              <a:t> Initiative, we organized a summer camp for children in the urban slum of Katari Hill, Gaya, on July 27-28, 2023. Through activities like singing, poetry, dance, storytelling, and sketching, we aimed to foster a joyful environment.</a:t>
            </a:r>
            <a:endParaRPr lang="en-IN" dirty="0"/>
          </a:p>
        </p:txBody>
      </p:sp>
      <p:sp>
        <p:nvSpPr>
          <p:cNvPr id="26" name="Oval 25">
            <a:extLst>
              <a:ext uri="{FF2B5EF4-FFF2-40B4-BE49-F238E27FC236}">
                <a16:creationId xmlns:a16="http://schemas.microsoft.com/office/drawing/2014/main" id="{F16E327D-7E1F-34E7-492A-E2849EE65044}"/>
              </a:ext>
            </a:extLst>
          </p:cNvPr>
          <p:cNvSpPr/>
          <p:nvPr/>
        </p:nvSpPr>
        <p:spPr>
          <a:xfrm>
            <a:off x="566343" y="4202420"/>
            <a:ext cx="3596559" cy="2316892"/>
          </a:xfrm>
          <a:prstGeom prst="ellipse">
            <a:avLst/>
          </a:prstGeom>
          <a:blipFill dpi="0" rotWithShape="1">
            <a:blip r:embed="rId5"/>
            <a:srcRect/>
            <a:tile tx="-6350" ty="31750" sx="57000" sy="21000" flip="none" algn="ctr"/>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75545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7">
            <a:extLst>
              <a:ext uri="{FF2B5EF4-FFF2-40B4-BE49-F238E27FC236}">
                <a16:creationId xmlns:a16="http://schemas.microsoft.com/office/drawing/2014/main" id="{15627614-0421-44C9-BA45-98C62DB30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7" name="Rectangle 19">
            <a:extLst>
              <a:ext uri="{FF2B5EF4-FFF2-40B4-BE49-F238E27FC236}">
                <a16:creationId xmlns:a16="http://schemas.microsoft.com/office/drawing/2014/main" id="{A95CF63B-42D2-437D-AF2A-6C97E4CAD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9" name="Straight Connector 21">
            <a:extLst>
              <a:ext uri="{FF2B5EF4-FFF2-40B4-BE49-F238E27FC236}">
                <a16:creationId xmlns:a16="http://schemas.microsoft.com/office/drawing/2014/main" id="{42D988CC-1BCA-4015-B859-258C2B796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23">
            <a:extLst>
              <a:ext uri="{FF2B5EF4-FFF2-40B4-BE49-F238E27FC236}">
                <a16:creationId xmlns:a16="http://schemas.microsoft.com/office/drawing/2014/main" id="{DF1705A9-C729-4BAE-A0A9-BAC44BE19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1"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5">
            <a:extLst>
              <a:ext uri="{FF2B5EF4-FFF2-40B4-BE49-F238E27FC236}">
                <a16:creationId xmlns:a16="http://schemas.microsoft.com/office/drawing/2014/main" id="{C580EDAA-6647-44DA-903E-7089932FBA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9" name="TextBox 8">
            <a:extLst>
              <a:ext uri="{FF2B5EF4-FFF2-40B4-BE49-F238E27FC236}">
                <a16:creationId xmlns:a16="http://schemas.microsoft.com/office/drawing/2014/main" id="{EBDEE6C8-B060-A929-B650-14D2287EA503}"/>
              </a:ext>
            </a:extLst>
          </p:cNvPr>
          <p:cNvSpPr txBox="1"/>
          <p:nvPr/>
        </p:nvSpPr>
        <p:spPr>
          <a:xfrm>
            <a:off x="462760" y="1453843"/>
            <a:ext cx="3659246" cy="717857"/>
          </a:xfrm>
          <a:prstGeom prst="rect">
            <a:avLst/>
          </a:prstGeom>
        </p:spPr>
        <p:txBody>
          <a:bodyPr vert="horz" lIns="91440" tIns="45720" rIns="91440" bIns="45720" rtlCol="0" anchor="b">
            <a:normAutofit/>
          </a:bodyPr>
          <a:lstStyle/>
          <a:p>
            <a:pPr lvl="0" defTabSz="914400">
              <a:lnSpc>
                <a:spcPct val="85000"/>
              </a:lnSpc>
              <a:spcBef>
                <a:spcPct val="0"/>
              </a:spcBef>
              <a:spcAft>
                <a:spcPts val="600"/>
              </a:spcAft>
              <a:buSzPts val="1800"/>
            </a:pPr>
            <a:r>
              <a:rPr lang="en-US" sz="4400" b="1" spc="-50" dirty="0">
                <a:solidFill>
                  <a:srgbClr val="FFFFFF"/>
                </a:solidFill>
                <a:effectLst/>
                <a:latin typeface="+mj-lt"/>
                <a:ea typeface="+mj-ea"/>
                <a:cs typeface="+mj-cs"/>
              </a:rPr>
              <a:t>4. Skill At School</a:t>
            </a:r>
            <a:endParaRPr lang="en-US" sz="4400" spc="-50" dirty="0">
              <a:solidFill>
                <a:srgbClr val="FFFFFF"/>
              </a:solidFill>
              <a:effectLst/>
              <a:latin typeface="+mj-lt"/>
              <a:ea typeface="+mj-ea"/>
              <a:cs typeface="+mj-cs"/>
            </a:endParaRPr>
          </a:p>
        </p:txBody>
      </p:sp>
      <p:sp>
        <p:nvSpPr>
          <p:cNvPr id="25" name="Rectangle 27">
            <a:extLst>
              <a:ext uri="{FF2B5EF4-FFF2-40B4-BE49-F238E27FC236}">
                <a16:creationId xmlns:a16="http://schemas.microsoft.com/office/drawing/2014/main" id="{98028315-3FF8-4D34-8D01-73B0A4616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7" name="Picture 6">
            <a:extLst>
              <a:ext uri="{FF2B5EF4-FFF2-40B4-BE49-F238E27FC236}">
                <a16:creationId xmlns:a16="http://schemas.microsoft.com/office/drawing/2014/main" id="{0C7C4556-BC46-9C72-DEC6-61B52AB21A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33" r="15711" b="-3"/>
          <a:stretch/>
        </p:blipFill>
        <p:spPr>
          <a:xfrm>
            <a:off x="4791827" y="408529"/>
            <a:ext cx="3245935" cy="2608889"/>
          </a:xfrm>
          <a:prstGeom prst="rect">
            <a:avLst/>
          </a:prstGeom>
        </p:spPr>
      </p:pic>
      <p:pic>
        <p:nvPicPr>
          <p:cNvPr id="11" name="Picture 10">
            <a:extLst>
              <a:ext uri="{FF2B5EF4-FFF2-40B4-BE49-F238E27FC236}">
                <a16:creationId xmlns:a16="http://schemas.microsoft.com/office/drawing/2014/main" id="{0A1882CC-BAD6-DF11-CE6E-7507AD2607D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602" r="17053"/>
          <a:stretch/>
        </p:blipFill>
        <p:spPr>
          <a:xfrm>
            <a:off x="4773462" y="3069021"/>
            <a:ext cx="3245935" cy="3560379"/>
          </a:xfrm>
          <a:prstGeom prst="rect">
            <a:avLst/>
          </a:prstGeom>
        </p:spPr>
      </p:pic>
      <p:pic>
        <p:nvPicPr>
          <p:cNvPr id="13" name="Picture 12">
            <a:extLst>
              <a:ext uri="{FF2B5EF4-FFF2-40B4-BE49-F238E27FC236}">
                <a16:creationId xmlns:a16="http://schemas.microsoft.com/office/drawing/2014/main" id="{740AB4B5-B30D-F051-5FEA-7054FD8361F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6" r="10032" b="-3"/>
          <a:stretch/>
        </p:blipFill>
        <p:spPr>
          <a:xfrm>
            <a:off x="8250901" y="425307"/>
            <a:ext cx="3748903" cy="3028445"/>
          </a:xfrm>
          <a:prstGeom prst="rect">
            <a:avLst/>
          </a:prstGeom>
        </p:spPr>
      </p:pic>
      <p:pic>
        <p:nvPicPr>
          <p:cNvPr id="27" name="Picture 26">
            <a:extLst>
              <a:ext uri="{FF2B5EF4-FFF2-40B4-BE49-F238E27FC236}">
                <a16:creationId xmlns:a16="http://schemas.microsoft.com/office/drawing/2014/main" id="{AD08D3DE-4018-17F3-F599-E17B35542F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0831" y="3682352"/>
            <a:ext cx="3889044" cy="2947048"/>
          </a:xfrm>
          <a:prstGeom prst="rect">
            <a:avLst/>
          </a:prstGeom>
        </p:spPr>
      </p:pic>
      <p:sp>
        <p:nvSpPr>
          <p:cNvPr id="30" name="TextBox 29">
            <a:extLst>
              <a:ext uri="{FF2B5EF4-FFF2-40B4-BE49-F238E27FC236}">
                <a16:creationId xmlns:a16="http://schemas.microsoft.com/office/drawing/2014/main" id="{F2CAE68D-C4B5-826B-33ED-F5C944FED947}"/>
              </a:ext>
            </a:extLst>
          </p:cNvPr>
          <p:cNvSpPr txBox="1"/>
          <p:nvPr/>
        </p:nvSpPr>
        <p:spPr>
          <a:xfrm>
            <a:off x="600859" y="2589074"/>
            <a:ext cx="3752387" cy="2862322"/>
          </a:xfrm>
          <a:prstGeom prst="rect">
            <a:avLst/>
          </a:prstGeom>
          <a:noFill/>
        </p:spPr>
        <p:txBody>
          <a:bodyPr wrap="square">
            <a:spAutoFit/>
          </a:bodyPr>
          <a:lstStyle/>
          <a:p>
            <a:r>
              <a:rPr lang="en-US" b="0" i="0" dirty="0">
                <a:solidFill>
                  <a:srgbClr val="D1D5DB"/>
                </a:solidFill>
                <a:effectLst/>
                <a:latin typeface="Söhne"/>
              </a:rPr>
              <a:t>We extended our efforts to schools in less-developed areas, providing vital computer fundamentals, including proficiency in Ms. Office and resume crafting. This initiative aims to create opportunities for career or business advancement, empowering individuals to contribute to their family's livelihood through knowledge in the computer sector.</a:t>
            </a:r>
            <a:endParaRPr lang="en-IN" dirty="0"/>
          </a:p>
        </p:txBody>
      </p:sp>
      <p:sp>
        <p:nvSpPr>
          <p:cNvPr id="31" name="Rectangle 30" descr="Classroom">
            <a:extLst>
              <a:ext uri="{FF2B5EF4-FFF2-40B4-BE49-F238E27FC236}">
                <a16:creationId xmlns:a16="http://schemas.microsoft.com/office/drawing/2014/main" id="{A242C439-72D2-C258-0076-DD1D436FD14A}"/>
              </a:ext>
            </a:extLst>
          </p:cNvPr>
          <p:cNvSpPr/>
          <p:nvPr/>
        </p:nvSpPr>
        <p:spPr>
          <a:xfrm rot="10800000" flipV="1">
            <a:off x="299094" y="2586598"/>
            <a:ext cx="354124" cy="37711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solidFill>
              <a:schemeClr val="accent2"/>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Tree>
    <p:extLst>
      <p:ext uri="{BB962C8B-B14F-4D97-AF65-F5344CB8AC3E}">
        <p14:creationId xmlns:p14="http://schemas.microsoft.com/office/powerpoint/2010/main" val="279658127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3064</TotalTime>
  <Words>1051</Words>
  <Application>Microsoft Office PowerPoint</Application>
  <PresentationFormat>Widescreen</PresentationFormat>
  <Paragraphs>72</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Eras Bold ITC</vt:lpstr>
      <vt:lpstr>Söhne</vt:lpstr>
      <vt:lpstr>Times New Roman</vt:lpstr>
      <vt:lpstr>Wingdings 3</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Subhamraj [BCA - 2021]</dc:creator>
  <cp:lastModifiedBy>Subhamraj [BCA - 2021]</cp:lastModifiedBy>
  <cp:revision>3</cp:revision>
  <dcterms:created xsi:type="dcterms:W3CDTF">2023-10-01T17:03:29Z</dcterms:created>
  <dcterms:modified xsi:type="dcterms:W3CDTF">2023-10-03T20:07:35Z</dcterms:modified>
</cp:coreProperties>
</file>